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7" r:id="rId3"/>
  </p:sldMasterIdLst>
  <p:notesMasterIdLst>
    <p:notesMasterId r:id="rId23"/>
  </p:notesMasterIdLst>
  <p:handoutMasterIdLst>
    <p:handoutMasterId r:id="rId24"/>
  </p:handoutMasterIdLst>
  <p:sldIdLst>
    <p:sldId id="342" r:id="rId4"/>
    <p:sldId id="332" r:id="rId5"/>
    <p:sldId id="341" r:id="rId6"/>
    <p:sldId id="326" r:id="rId7"/>
    <p:sldId id="336" r:id="rId8"/>
    <p:sldId id="334" r:id="rId9"/>
    <p:sldId id="338" r:id="rId10"/>
    <p:sldId id="339" r:id="rId11"/>
    <p:sldId id="320" r:id="rId12"/>
    <p:sldId id="321" r:id="rId13"/>
    <p:sldId id="322" r:id="rId14"/>
    <p:sldId id="335" r:id="rId15"/>
    <p:sldId id="329" r:id="rId16"/>
    <p:sldId id="331" r:id="rId17"/>
    <p:sldId id="337" r:id="rId18"/>
    <p:sldId id="323" r:id="rId19"/>
    <p:sldId id="324" r:id="rId20"/>
    <p:sldId id="325" r:id="rId21"/>
    <p:sldId id="273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64" userDrawn="1">
          <p15:clr>
            <a:srgbClr val="A4A3A4"/>
          </p15:clr>
        </p15:guide>
        <p15:guide id="4" orient="horz" pos="264" userDrawn="1">
          <p15:clr>
            <a:srgbClr val="A4A3A4"/>
          </p15:clr>
        </p15:guide>
        <p15:guide id="5" pos="7416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069"/>
    <a:srgbClr val="1B4945"/>
    <a:srgbClr val="ECFF88"/>
    <a:srgbClr val="173D39"/>
    <a:srgbClr val="003366"/>
    <a:srgbClr val="38948B"/>
    <a:srgbClr val="4CD2B1"/>
    <a:srgbClr val="00BCD4"/>
    <a:srgbClr val="429AE2"/>
    <a:srgbClr val="E8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7" autoAdjust="0"/>
    <p:restoredTop sz="94614" autoAdjust="0"/>
  </p:normalViewPr>
  <p:slideViewPr>
    <p:cSldViewPr snapToGrid="0" showGuides="1">
      <p:cViewPr varScale="1">
        <p:scale>
          <a:sx n="48" d="100"/>
          <a:sy n="48" d="100"/>
        </p:scale>
        <p:origin x="120" y="42"/>
      </p:cViewPr>
      <p:guideLst>
        <p:guide orient="horz" pos="2160"/>
        <p:guide pos="3840"/>
        <p:guide pos="264"/>
        <p:guide orient="horz" pos="264"/>
        <p:guide pos="7416"/>
        <p:guide orient="horz" pos="40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0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docnas\se\dai\Coordena&#231;&#227;o%20Geral%20de%20Contratualiza&#231;&#227;o%20Interfederativa%20-%20CGCOI\3.%20REGIONALIZA&#199;&#195;O\10.%20MAPAS%20MACRORREGIOES\PROPOSTA%20DEFINIDA%20NA%20REUNI&#195;O%20NO%20NESCON%2008.02.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27973036754957E-2"/>
          <c:y val="9.5617572114014976E-2"/>
          <c:w val="0.79104306712683836"/>
          <c:h val="0.71531696509614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'PORTE REGIÃO'!$G$90</c:f>
              <c:strCache>
                <c:ptCount val="1"/>
                <c:pt idx="0">
                  <c:v>Nº DE MACRORREGIÕES PAÍS 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3.6768186428022803E-3"/>
                  <c:y val="2.6925569087538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173D39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'PORTE REGIÃO'!$F$91:$F$96</c:f>
              <c:strCache>
                <c:ptCount val="4"/>
                <c:pt idx="0">
                  <c:v>Até 500 mil</c:v>
                </c:pt>
                <c:pt idx="1">
                  <c:v>500.001 a 1 milhão</c:v>
                </c:pt>
                <c:pt idx="2">
                  <c:v>1.000.001 a 1,5 milhão</c:v>
                </c:pt>
                <c:pt idx="3">
                  <c:v>Acima de 1,5 milhão</c:v>
                </c:pt>
              </c:strCache>
            </c:strRef>
          </c:cat>
          <c:val>
            <c:numRef>
              <c:f>'PORTE REGIÃO'!$G$91:$G$96</c:f>
              <c:numCache>
                <c:formatCode>General</c:formatCode>
                <c:ptCount val="6"/>
                <c:pt idx="0">
                  <c:v>1</c:v>
                </c:pt>
                <c:pt idx="1">
                  <c:v>23</c:v>
                </c:pt>
                <c:pt idx="2">
                  <c:v>19</c:v>
                </c:pt>
                <c:pt idx="3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919648"/>
        <c:axId val="169289784"/>
      </c:barChart>
      <c:catAx>
        <c:axId val="22191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289784"/>
        <c:crosses val="autoZero"/>
        <c:auto val="1"/>
        <c:lblAlgn val="ctr"/>
        <c:lblOffset val="100"/>
        <c:noMultiLvlLbl val="0"/>
      </c:catAx>
      <c:valAx>
        <c:axId val="169289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1919648"/>
        <c:crosses val="autoZero"/>
        <c:crossBetween val="between"/>
      </c:valAx>
      <c:spPr>
        <a:solidFill>
          <a:schemeClr val="tx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28855526127926E-2"/>
          <c:y val="0.9306239921131404"/>
          <c:w val="0.53612542145552422"/>
          <c:h val="5.9278919479032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2A7069"/>
    </a:solidFill>
    <a:ln w="9525" cap="flat" cmpd="sng" algn="ctr">
      <a:noFill/>
      <a:round/>
    </a:ln>
    <a:effectLst/>
  </c:spPr>
  <c:txPr>
    <a:bodyPr/>
    <a:lstStyle/>
    <a:p>
      <a:pPr>
        <a:defRPr sz="1050" b="1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33909-EDE0-4F16-B688-6D6C324D4964}" type="datetimeFigureOut">
              <a:rPr lang="pt-BR" smtClean="0"/>
              <a:t>19/04/2018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A7784-E707-4C45-93F2-F8AA652A7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435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1DCA2-4A88-4F72-BE03-976EBC9500FA}" type="datetimeFigureOut">
              <a:rPr lang="pt-BR" smtClean="0"/>
              <a:t>19/04/2018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57089-FEFB-43D5-A7D8-E78B06FCAE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41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57089-FEFB-43D5-A7D8-E78B06FCAEE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97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57089-FEFB-43D5-A7D8-E78B06FCAEE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04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57089-FEFB-43D5-A7D8-E78B06FCAEE9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57089-FEFB-43D5-A7D8-E78B06FCAEE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36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08052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1911" y="1923648"/>
            <a:ext cx="3517752" cy="3517752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2631088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127887" y="1816018"/>
            <a:ext cx="1494110" cy="14941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815331" y="1816018"/>
            <a:ext cx="1494110" cy="14941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502775" y="1816018"/>
            <a:ext cx="1494110" cy="14941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440443" y="4287026"/>
            <a:ext cx="1494110" cy="14941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127887" y="4287026"/>
            <a:ext cx="1494110" cy="14941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815331" y="4287026"/>
            <a:ext cx="1494110" cy="14941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502775" y="4287026"/>
            <a:ext cx="1494110" cy="14941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440443" y="1816018"/>
            <a:ext cx="1494110" cy="14941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40860955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EBEA2-E75F-4D2B-898F-122049D1463A}" type="datetimeFigureOut">
              <a:rPr lang="en-US" smtClean="0">
                <a:solidFill>
                  <a:srgbClr val="F9F9F9"/>
                </a:solidFill>
              </a:rPr>
              <a:pPr/>
              <a:t>4/19/2018</a:t>
            </a:fld>
            <a:endParaRPr lang="en-US">
              <a:solidFill>
                <a:srgbClr val="F9F9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9F9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0D084-39BF-4E4B-88BA-A3CB8221F6BE}" type="slidenum">
              <a:rPr lang="en-US" smtClean="0">
                <a:solidFill>
                  <a:srgbClr val="F9F9F9"/>
                </a:solidFill>
              </a:rPr>
              <a:pPr/>
              <a:t>‹nº›</a:t>
            </a:fld>
            <a:endParaRPr lang="en-US">
              <a:solidFill>
                <a:srgbClr val="F9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939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EBEA2-E75F-4D2B-898F-122049D1463A}" type="datetimeFigureOut">
              <a:rPr lang="en-US" smtClean="0">
                <a:solidFill>
                  <a:srgbClr val="F9F9F9"/>
                </a:solidFill>
              </a:rPr>
              <a:pPr/>
              <a:t>4/19/2018</a:t>
            </a:fld>
            <a:endParaRPr lang="en-US">
              <a:solidFill>
                <a:srgbClr val="F9F9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9F9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0D084-39BF-4E4B-88BA-A3CB8221F6BE}" type="slidenum">
              <a:rPr lang="en-US" smtClean="0">
                <a:solidFill>
                  <a:srgbClr val="F9F9F9"/>
                </a:solidFill>
              </a:rPr>
              <a:pPr/>
              <a:t>‹nº›</a:t>
            </a:fld>
            <a:endParaRPr lang="en-US">
              <a:solidFill>
                <a:srgbClr val="F9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813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EBEA2-E75F-4D2B-898F-122049D1463A}" type="datetimeFigureOut">
              <a:rPr lang="en-US" smtClean="0">
                <a:solidFill>
                  <a:srgbClr val="F9F9F9"/>
                </a:solidFill>
              </a:rPr>
              <a:pPr/>
              <a:t>4/19/2018</a:t>
            </a:fld>
            <a:endParaRPr lang="en-US">
              <a:solidFill>
                <a:srgbClr val="F9F9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9F9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0D084-39BF-4E4B-88BA-A3CB8221F6BE}" type="slidenum">
              <a:rPr lang="en-US" smtClean="0">
                <a:solidFill>
                  <a:srgbClr val="F9F9F9"/>
                </a:solidFill>
              </a:rPr>
              <a:pPr/>
              <a:t>‹nº›</a:t>
            </a:fld>
            <a:endParaRPr lang="en-US">
              <a:solidFill>
                <a:srgbClr val="F9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850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EBEA2-E75F-4D2B-898F-122049D1463A}" type="datetimeFigureOut">
              <a:rPr lang="en-US" smtClean="0">
                <a:solidFill>
                  <a:srgbClr val="F9F9F9"/>
                </a:solidFill>
              </a:rPr>
              <a:pPr/>
              <a:t>4/19/2018</a:t>
            </a:fld>
            <a:endParaRPr lang="en-US">
              <a:solidFill>
                <a:srgbClr val="F9F9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9F9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0D084-39BF-4E4B-88BA-A3CB8221F6BE}" type="slidenum">
              <a:rPr lang="en-US" smtClean="0">
                <a:solidFill>
                  <a:srgbClr val="F9F9F9"/>
                </a:solidFill>
              </a:rPr>
              <a:pPr/>
              <a:t>‹nº›</a:t>
            </a:fld>
            <a:endParaRPr lang="en-US">
              <a:solidFill>
                <a:srgbClr val="F9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847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0148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1803693" y="345322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7089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03693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30295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256917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983521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710135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436740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7089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803693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530295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0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256917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1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983521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710135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436740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77089" y="1726615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77089" y="345322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7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10436740" y="1726610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10436740" y="345321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8704240" y="1726610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263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1758134" y="345322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510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58134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05756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253398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001022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748656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496281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0510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758134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505756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0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253398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1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001022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748656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496281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0510" y="1726615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10510" y="345322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7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10496281" y="1726610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10496281" y="345321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8742761" y="1726610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210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10511" y="3"/>
            <a:ext cx="12163934" cy="6857997"/>
          </a:xfrm>
          <a:custGeom>
            <a:avLst/>
            <a:gdLst>
              <a:gd name="connsiteX0" fmla="*/ 10485770 w 12163934"/>
              <a:gd name="connsiteY0" fmla="*/ 5179833 h 6857997"/>
              <a:gd name="connsiteX1" fmla="*/ 12163934 w 12163934"/>
              <a:gd name="connsiteY1" fmla="*/ 5179833 h 6857997"/>
              <a:gd name="connsiteX2" fmla="*/ 12163934 w 12163934"/>
              <a:gd name="connsiteY2" fmla="*/ 6857997 h 6857997"/>
              <a:gd name="connsiteX3" fmla="*/ 10485770 w 12163934"/>
              <a:gd name="connsiteY3" fmla="*/ 6857997 h 6857997"/>
              <a:gd name="connsiteX4" fmla="*/ 8738145 w 12163934"/>
              <a:gd name="connsiteY4" fmla="*/ 5179833 h 6857997"/>
              <a:gd name="connsiteX5" fmla="*/ 10416309 w 12163934"/>
              <a:gd name="connsiteY5" fmla="*/ 5179833 h 6857997"/>
              <a:gd name="connsiteX6" fmla="*/ 10416309 w 12163934"/>
              <a:gd name="connsiteY6" fmla="*/ 6857997 h 6857997"/>
              <a:gd name="connsiteX7" fmla="*/ 8738145 w 12163934"/>
              <a:gd name="connsiteY7" fmla="*/ 6857997 h 6857997"/>
              <a:gd name="connsiteX8" fmla="*/ 6990511 w 12163934"/>
              <a:gd name="connsiteY8" fmla="*/ 5179833 h 6857997"/>
              <a:gd name="connsiteX9" fmla="*/ 8668675 w 12163934"/>
              <a:gd name="connsiteY9" fmla="*/ 5179833 h 6857997"/>
              <a:gd name="connsiteX10" fmla="*/ 8668675 w 12163934"/>
              <a:gd name="connsiteY10" fmla="*/ 6857997 h 6857997"/>
              <a:gd name="connsiteX11" fmla="*/ 6990511 w 12163934"/>
              <a:gd name="connsiteY11" fmla="*/ 6857997 h 6857997"/>
              <a:gd name="connsiteX12" fmla="*/ 5242888 w 12163934"/>
              <a:gd name="connsiteY12" fmla="*/ 5179833 h 6857997"/>
              <a:gd name="connsiteX13" fmla="*/ 6921051 w 12163934"/>
              <a:gd name="connsiteY13" fmla="*/ 5179833 h 6857997"/>
              <a:gd name="connsiteX14" fmla="*/ 6921051 w 12163934"/>
              <a:gd name="connsiteY14" fmla="*/ 6857997 h 6857997"/>
              <a:gd name="connsiteX15" fmla="*/ 5242888 w 12163934"/>
              <a:gd name="connsiteY15" fmla="*/ 6857997 h 6857997"/>
              <a:gd name="connsiteX16" fmla="*/ 3495247 w 12163934"/>
              <a:gd name="connsiteY16" fmla="*/ 5179833 h 6857997"/>
              <a:gd name="connsiteX17" fmla="*/ 5173410 w 12163934"/>
              <a:gd name="connsiteY17" fmla="*/ 5179833 h 6857997"/>
              <a:gd name="connsiteX18" fmla="*/ 5173410 w 12163934"/>
              <a:gd name="connsiteY18" fmla="*/ 6857997 h 6857997"/>
              <a:gd name="connsiteX19" fmla="*/ 3495247 w 12163934"/>
              <a:gd name="connsiteY19" fmla="*/ 6857997 h 6857997"/>
              <a:gd name="connsiteX20" fmla="*/ 1747625 w 12163934"/>
              <a:gd name="connsiteY20" fmla="*/ 5179833 h 6857997"/>
              <a:gd name="connsiteX21" fmla="*/ 3425789 w 12163934"/>
              <a:gd name="connsiteY21" fmla="*/ 5179833 h 6857997"/>
              <a:gd name="connsiteX22" fmla="*/ 3425789 w 12163934"/>
              <a:gd name="connsiteY22" fmla="*/ 6857997 h 6857997"/>
              <a:gd name="connsiteX23" fmla="*/ 1747625 w 12163934"/>
              <a:gd name="connsiteY23" fmla="*/ 6857997 h 6857997"/>
              <a:gd name="connsiteX24" fmla="*/ 1 w 12163934"/>
              <a:gd name="connsiteY24" fmla="*/ 5179833 h 6857997"/>
              <a:gd name="connsiteX25" fmla="*/ 1678165 w 12163934"/>
              <a:gd name="connsiteY25" fmla="*/ 5179833 h 6857997"/>
              <a:gd name="connsiteX26" fmla="*/ 1678165 w 12163934"/>
              <a:gd name="connsiteY26" fmla="*/ 6857997 h 6857997"/>
              <a:gd name="connsiteX27" fmla="*/ 1 w 12163934"/>
              <a:gd name="connsiteY27" fmla="*/ 6857997 h 6857997"/>
              <a:gd name="connsiteX28" fmla="*/ 1747626 w 12163934"/>
              <a:gd name="connsiteY28" fmla="*/ 3453223 h 6857997"/>
              <a:gd name="connsiteX29" fmla="*/ 3425790 w 12163934"/>
              <a:gd name="connsiteY29" fmla="*/ 3453223 h 6857997"/>
              <a:gd name="connsiteX30" fmla="*/ 3425790 w 12163934"/>
              <a:gd name="connsiteY30" fmla="*/ 5131387 h 6857997"/>
              <a:gd name="connsiteX31" fmla="*/ 1747626 w 12163934"/>
              <a:gd name="connsiteY31" fmla="*/ 5131387 h 6857997"/>
              <a:gd name="connsiteX32" fmla="*/ 0 w 12163934"/>
              <a:gd name="connsiteY32" fmla="*/ 3453223 h 6857997"/>
              <a:gd name="connsiteX33" fmla="*/ 1678164 w 12163934"/>
              <a:gd name="connsiteY33" fmla="*/ 3453223 h 6857997"/>
              <a:gd name="connsiteX34" fmla="*/ 1678164 w 12163934"/>
              <a:gd name="connsiteY34" fmla="*/ 5131387 h 6857997"/>
              <a:gd name="connsiteX35" fmla="*/ 0 w 12163934"/>
              <a:gd name="connsiteY35" fmla="*/ 5131387 h 6857997"/>
              <a:gd name="connsiteX36" fmla="*/ 10485770 w 12163934"/>
              <a:gd name="connsiteY36" fmla="*/ 3453213 h 6857997"/>
              <a:gd name="connsiteX37" fmla="*/ 12163934 w 12163934"/>
              <a:gd name="connsiteY37" fmla="*/ 3453213 h 6857997"/>
              <a:gd name="connsiteX38" fmla="*/ 12163934 w 12163934"/>
              <a:gd name="connsiteY38" fmla="*/ 5131377 h 6857997"/>
              <a:gd name="connsiteX39" fmla="*/ 10485770 w 12163934"/>
              <a:gd name="connsiteY39" fmla="*/ 5131377 h 6857997"/>
              <a:gd name="connsiteX40" fmla="*/ 0 w 12163934"/>
              <a:gd name="connsiteY40" fmla="*/ 1726612 h 6857997"/>
              <a:gd name="connsiteX41" fmla="*/ 1678164 w 12163934"/>
              <a:gd name="connsiteY41" fmla="*/ 1726612 h 6857997"/>
              <a:gd name="connsiteX42" fmla="*/ 1678164 w 12163934"/>
              <a:gd name="connsiteY42" fmla="*/ 3404777 h 6857997"/>
              <a:gd name="connsiteX43" fmla="*/ 0 w 12163934"/>
              <a:gd name="connsiteY43" fmla="*/ 3404777 h 6857997"/>
              <a:gd name="connsiteX44" fmla="*/ 10485770 w 12163934"/>
              <a:gd name="connsiteY44" fmla="*/ 1726607 h 6857997"/>
              <a:gd name="connsiteX45" fmla="*/ 12163934 w 12163934"/>
              <a:gd name="connsiteY45" fmla="*/ 1726607 h 6857997"/>
              <a:gd name="connsiteX46" fmla="*/ 12163934 w 12163934"/>
              <a:gd name="connsiteY46" fmla="*/ 3404771 h 6857997"/>
              <a:gd name="connsiteX47" fmla="*/ 10485770 w 12163934"/>
              <a:gd name="connsiteY47" fmla="*/ 3404771 h 6857997"/>
              <a:gd name="connsiteX48" fmla="*/ 8732250 w 12163934"/>
              <a:gd name="connsiteY48" fmla="*/ 1726607 h 6857997"/>
              <a:gd name="connsiteX49" fmla="*/ 10410414 w 12163934"/>
              <a:gd name="connsiteY49" fmla="*/ 1726607 h 6857997"/>
              <a:gd name="connsiteX50" fmla="*/ 10410414 w 12163934"/>
              <a:gd name="connsiteY50" fmla="*/ 3404771 h 6857997"/>
              <a:gd name="connsiteX51" fmla="*/ 8732250 w 12163934"/>
              <a:gd name="connsiteY51" fmla="*/ 3404771 h 6857997"/>
              <a:gd name="connsiteX52" fmla="*/ 2 w 12163934"/>
              <a:gd name="connsiteY52" fmla="*/ 1 h 6857997"/>
              <a:gd name="connsiteX53" fmla="*/ 1678166 w 12163934"/>
              <a:gd name="connsiteY53" fmla="*/ 1 h 6857997"/>
              <a:gd name="connsiteX54" fmla="*/ 1678166 w 12163934"/>
              <a:gd name="connsiteY54" fmla="*/ 1678164 h 6857997"/>
              <a:gd name="connsiteX55" fmla="*/ 2 w 12163934"/>
              <a:gd name="connsiteY55" fmla="*/ 1678164 h 6857997"/>
              <a:gd name="connsiteX56" fmla="*/ 1747626 w 12163934"/>
              <a:gd name="connsiteY56" fmla="*/ 1 h 6857997"/>
              <a:gd name="connsiteX57" fmla="*/ 3425790 w 12163934"/>
              <a:gd name="connsiteY57" fmla="*/ 1 h 6857997"/>
              <a:gd name="connsiteX58" fmla="*/ 3425790 w 12163934"/>
              <a:gd name="connsiteY58" fmla="*/ 1678164 h 6857997"/>
              <a:gd name="connsiteX59" fmla="*/ 1747626 w 12163934"/>
              <a:gd name="connsiteY59" fmla="*/ 1678164 h 6857997"/>
              <a:gd name="connsiteX60" fmla="*/ 3495249 w 12163934"/>
              <a:gd name="connsiteY60" fmla="*/ 1 h 6857997"/>
              <a:gd name="connsiteX61" fmla="*/ 5173410 w 12163934"/>
              <a:gd name="connsiteY61" fmla="*/ 1 h 6857997"/>
              <a:gd name="connsiteX62" fmla="*/ 5173410 w 12163934"/>
              <a:gd name="connsiteY62" fmla="*/ 1678164 h 6857997"/>
              <a:gd name="connsiteX63" fmla="*/ 3495249 w 12163934"/>
              <a:gd name="connsiteY63" fmla="*/ 1678164 h 6857997"/>
              <a:gd name="connsiteX64" fmla="*/ 6990511 w 12163934"/>
              <a:gd name="connsiteY64" fmla="*/ 0 h 6857997"/>
              <a:gd name="connsiteX65" fmla="*/ 8668675 w 12163934"/>
              <a:gd name="connsiteY65" fmla="*/ 0 h 6857997"/>
              <a:gd name="connsiteX66" fmla="*/ 8668675 w 12163934"/>
              <a:gd name="connsiteY66" fmla="*/ 1678164 h 6857997"/>
              <a:gd name="connsiteX67" fmla="*/ 6990511 w 12163934"/>
              <a:gd name="connsiteY67" fmla="*/ 1678164 h 6857997"/>
              <a:gd name="connsiteX68" fmla="*/ 5242888 w 12163934"/>
              <a:gd name="connsiteY68" fmla="*/ 0 h 6857997"/>
              <a:gd name="connsiteX69" fmla="*/ 6921051 w 12163934"/>
              <a:gd name="connsiteY69" fmla="*/ 0 h 6857997"/>
              <a:gd name="connsiteX70" fmla="*/ 6921051 w 12163934"/>
              <a:gd name="connsiteY70" fmla="*/ 1678164 h 6857997"/>
              <a:gd name="connsiteX71" fmla="*/ 5242888 w 12163934"/>
              <a:gd name="connsiteY71" fmla="*/ 1678164 h 6857997"/>
              <a:gd name="connsiteX72" fmla="*/ 8738145 w 12163934"/>
              <a:gd name="connsiteY72" fmla="*/ 0 h 6857997"/>
              <a:gd name="connsiteX73" fmla="*/ 10416309 w 12163934"/>
              <a:gd name="connsiteY73" fmla="*/ 0 h 6857997"/>
              <a:gd name="connsiteX74" fmla="*/ 10416309 w 12163934"/>
              <a:gd name="connsiteY74" fmla="*/ 1678164 h 6857997"/>
              <a:gd name="connsiteX75" fmla="*/ 8738145 w 12163934"/>
              <a:gd name="connsiteY75" fmla="*/ 1678164 h 6857997"/>
              <a:gd name="connsiteX76" fmla="*/ 10485770 w 12163934"/>
              <a:gd name="connsiteY76" fmla="*/ 0 h 6857997"/>
              <a:gd name="connsiteX77" fmla="*/ 12163934 w 12163934"/>
              <a:gd name="connsiteY77" fmla="*/ 0 h 6857997"/>
              <a:gd name="connsiteX78" fmla="*/ 12163934 w 12163934"/>
              <a:gd name="connsiteY78" fmla="*/ 1678164 h 6857997"/>
              <a:gd name="connsiteX79" fmla="*/ 10485770 w 12163934"/>
              <a:gd name="connsiteY79" fmla="*/ 1678164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163934" h="6857997">
                <a:moveTo>
                  <a:pt x="10485770" y="5179833"/>
                </a:moveTo>
                <a:lnTo>
                  <a:pt x="12163934" y="5179833"/>
                </a:lnTo>
                <a:lnTo>
                  <a:pt x="12163934" y="6857997"/>
                </a:lnTo>
                <a:lnTo>
                  <a:pt x="10485770" y="6857997"/>
                </a:lnTo>
                <a:close/>
                <a:moveTo>
                  <a:pt x="8738145" y="5179833"/>
                </a:moveTo>
                <a:lnTo>
                  <a:pt x="10416309" y="5179833"/>
                </a:lnTo>
                <a:lnTo>
                  <a:pt x="10416309" y="6857997"/>
                </a:lnTo>
                <a:lnTo>
                  <a:pt x="8738145" y="6857997"/>
                </a:lnTo>
                <a:close/>
                <a:moveTo>
                  <a:pt x="6990511" y="5179833"/>
                </a:moveTo>
                <a:lnTo>
                  <a:pt x="8668675" y="5179833"/>
                </a:lnTo>
                <a:lnTo>
                  <a:pt x="8668675" y="6857997"/>
                </a:lnTo>
                <a:lnTo>
                  <a:pt x="6990511" y="6857997"/>
                </a:lnTo>
                <a:close/>
                <a:moveTo>
                  <a:pt x="5242888" y="5179833"/>
                </a:moveTo>
                <a:lnTo>
                  <a:pt x="6921051" y="5179833"/>
                </a:lnTo>
                <a:lnTo>
                  <a:pt x="6921051" y="6857997"/>
                </a:lnTo>
                <a:lnTo>
                  <a:pt x="5242888" y="6857997"/>
                </a:lnTo>
                <a:close/>
                <a:moveTo>
                  <a:pt x="3495247" y="5179833"/>
                </a:moveTo>
                <a:lnTo>
                  <a:pt x="5173410" y="5179833"/>
                </a:lnTo>
                <a:lnTo>
                  <a:pt x="5173410" y="6857997"/>
                </a:lnTo>
                <a:lnTo>
                  <a:pt x="3495247" y="6857997"/>
                </a:lnTo>
                <a:close/>
                <a:moveTo>
                  <a:pt x="1747625" y="5179833"/>
                </a:moveTo>
                <a:lnTo>
                  <a:pt x="3425789" y="5179833"/>
                </a:lnTo>
                <a:lnTo>
                  <a:pt x="3425789" y="6857997"/>
                </a:lnTo>
                <a:lnTo>
                  <a:pt x="1747625" y="6857997"/>
                </a:lnTo>
                <a:close/>
                <a:moveTo>
                  <a:pt x="1" y="5179833"/>
                </a:moveTo>
                <a:lnTo>
                  <a:pt x="1678165" y="5179833"/>
                </a:lnTo>
                <a:lnTo>
                  <a:pt x="1678165" y="6857997"/>
                </a:lnTo>
                <a:lnTo>
                  <a:pt x="1" y="6857997"/>
                </a:lnTo>
                <a:close/>
                <a:moveTo>
                  <a:pt x="1747626" y="3453223"/>
                </a:moveTo>
                <a:lnTo>
                  <a:pt x="3425790" y="3453223"/>
                </a:lnTo>
                <a:lnTo>
                  <a:pt x="3425790" y="5131387"/>
                </a:lnTo>
                <a:lnTo>
                  <a:pt x="1747626" y="5131387"/>
                </a:lnTo>
                <a:close/>
                <a:moveTo>
                  <a:pt x="0" y="3453223"/>
                </a:moveTo>
                <a:lnTo>
                  <a:pt x="1678164" y="3453223"/>
                </a:lnTo>
                <a:lnTo>
                  <a:pt x="1678164" y="5131387"/>
                </a:lnTo>
                <a:lnTo>
                  <a:pt x="0" y="5131387"/>
                </a:lnTo>
                <a:close/>
                <a:moveTo>
                  <a:pt x="10485770" y="3453213"/>
                </a:moveTo>
                <a:lnTo>
                  <a:pt x="12163934" y="3453213"/>
                </a:lnTo>
                <a:lnTo>
                  <a:pt x="12163934" y="5131377"/>
                </a:lnTo>
                <a:lnTo>
                  <a:pt x="10485770" y="5131377"/>
                </a:lnTo>
                <a:close/>
                <a:moveTo>
                  <a:pt x="0" y="1726612"/>
                </a:moveTo>
                <a:lnTo>
                  <a:pt x="1678164" y="1726612"/>
                </a:lnTo>
                <a:lnTo>
                  <a:pt x="1678164" y="3404777"/>
                </a:lnTo>
                <a:lnTo>
                  <a:pt x="0" y="3404777"/>
                </a:lnTo>
                <a:close/>
                <a:moveTo>
                  <a:pt x="10485770" y="1726607"/>
                </a:moveTo>
                <a:lnTo>
                  <a:pt x="12163934" y="1726607"/>
                </a:lnTo>
                <a:lnTo>
                  <a:pt x="12163934" y="3404771"/>
                </a:lnTo>
                <a:lnTo>
                  <a:pt x="10485770" y="3404771"/>
                </a:lnTo>
                <a:close/>
                <a:moveTo>
                  <a:pt x="8732250" y="1726607"/>
                </a:moveTo>
                <a:lnTo>
                  <a:pt x="10410414" y="1726607"/>
                </a:lnTo>
                <a:lnTo>
                  <a:pt x="10410414" y="3404771"/>
                </a:lnTo>
                <a:lnTo>
                  <a:pt x="8732250" y="3404771"/>
                </a:lnTo>
                <a:close/>
                <a:moveTo>
                  <a:pt x="2" y="1"/>
                </a:moveTo>
                <a:lnTo>
                  <a:pt x="1678166" y="1"/>
                </a:lnTo>
                <a:lnTo>
                  <a:pt x="1678166" y="1678164"/>
                </a:lnTo>
                <a:lnTo>
                  <a:pt x="2" y="1678164"/>
                </a:lnTo>
                <a:close/>
                <a:moveTo>
                  <a:pt x="1747626" y="1"/>
                </a:moveTo>
                <a:lnTo>
                  <a:pt x="3425790" y="1"/>
                </a:lnTo>
                <a:lnTo>
                  <a:pt x="3425790" y="1678164"/>
                </a:lnTo>
                <a:lnTo>
                  <a:pt x="1747626" y="1678164"/>
                </a:lnTo>
                <a:close/>
                <a:moveTo>
                  <a:pt x="3495249" y="1"/>
                </a:moveTo>
                <a:lnTo>
                  <a:pt x="5173410" y="1"/>
                </a:lnTo>
                <a:lnTo>
                  <a:pt x="5173410" y="1678164"/>
                </a:lnTo>
                <a:lnTo>
                  <a:pt x="3495249" y="1678164"/>
                </a:lnTo>
                <a:close/>
                <a:moveTo>
                  <a:pt x="6990511" y="0"/>
                </a:moveTo>
                <a:lnTo>
                  <a:pt x="8668675" y="0"/>
                </a:lnTo>
                <a:lnTo>
                  <a:pt x="8668675" y="1678164"/>
                </a:lnTo>
                <a:lnTo>
                  <a:pt x="6990511" y="1678164"/>
                </a:lnTo>
                <a:close/>
                <a:moveTo>
                  <a:pt x="5242888" y="0"/>
                </a:moveTo>
                <a:lnTo>
                  <a:pt x="6921051" y="0"/>
                </a:lnTo>
                <a:lnTo>
                  <a:pt x="6921051" y="1678164"/>
                </a:lnTo>
                <a:lnTo>
                  <a:pt x="5242888" y="1678164"/>
                </a:lnTo>
                <a:close/>
                <a:moveTo>
                  <a:pt x="8738145" y="0"/>
                </a:moveTo>
                <a:lnTo>
                  <a:pt x="10416309" y="0"/>
                </a:lnTo>
                <a:lnTo>
                  <a:pt x="10416309" y="1678164"/>
                </a:lnTo>
                <a:lnTo>
                  <a:pt x="8738145" y="1678164"/>
                </a:lnTo>
                <a:close/>
                <a:moveTo>
                  <a:pt x="10485770" y="0"/>
                </a:moveTo>
                <a:lnTo>
                  <a:pt x="12163934" y="0"/>
                </a:lnTo>
                <a:lnTo>
                  <a:pt x="12163934" y="1678164"/>
                </a:lnTo>
                <a:lnTo>
                  <a:pt x="10485770" y="16781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627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55333" y="1"/>
            <a:ext cx="12079909" cy="6857999"/>
          </a:xfrm>
          <a:custGeom>
            <a:avLst/>
            <a:gdLst>
              <a:gd name="connsiteX0" fmla="*/ 6955989 w 12079909"/>
              <a:gd name="connsiteY0" fmla="*/ 5212079 h 6857999"/>
              <a:gd name="connsiteX1" fmla="*/ 8601909 w 12079909"/>
              <a:gd name="connsiteY1" fmla="*/ 5212079 h 6857999"/>
              <a:gd name="connsiteX2" fmla="*/ 8601909 w 12079909"/>
              <a:gd name="connsiteY2" fmla="*/ 6857999 h 6857999"/>
              <a:gd name="connsiteX3" fmla="*/ 6955989 w 12079909"/>
              <a:gd name="connsiteY3" fmla="*/ 6857999 h 6857999"/>
              <a:gd name="connsiteX4" fmla="*/ 5216992 w 12079909"/>
              <a:gd name="connsiteY4" fmla="*/ 5212079 h 6857999"/>
              <a:gd name="connsiteX5" fmla="*/ 6862912 w 12079909"/>
              <a:gd name="connsiteY5" fmla="*/ 5212079 h 6857999"/>
              <a:gd name="connsiteX6" fmla="*/ 6862912 w 12079909"/>
              <a:gd name="connsiteY6" fmla="*/ 6857999 h 6857999"/>
              <a:gd name="connsiteX7" fmla="*/ 5216992 w 12079909"/>
              <a:gd name="connsiteY7" fmla="*/ 6857999 h 6857999"/>
              <a:gd name="connsiteX8" fmla="*/ 1738996 w 12079909"/>
              <a:gd name="connsiteY8" fmla="*/ 5212079 h 6857999"/>
              <a:gd name="connsiteX9" fmla="*/ 3384916 w 12079909"/>
              <a:gd name="connsiteY9" fmla="*/ 5212079 h 6857999"/>
              <a:gd name="connsiteX10" fmla="*/ 3384916 w 12079909"/>
              <a:gd name="connsiteY10" fmla="*/ 6857999 h 6857999"/>
              <a:gd name="connsiteX11" fmla="*/ 1738996 w 12079909"/>
              <a:gd name="connsiteY11" fmla="*/ 6857999 h 6857999"/>
              <a:gd name="connsiteX12" fmla="*/ 10433989 w 12079909"/>
              <a:gd name="connsiteY12" fmla="*/ 5209617 h 6857999"/>
              <a:gd name="connsiteX13" fmla="*/ 12079909 w 12079909"/>
              <a:gd name="connsiteY13" fmla="*/ 5209617 h 6857999"/>
              <a:gd name="connsiteX14" fmla="*/ 12079909 w 12079909"/>
              <a:gd name="connsiteY14" fmla="*/ 6855537 h 6857999"/>
              <a:gd name="connsiteX15" fmla="*/ 10433989 w 12079909"/>
              <a:gd name="connsiteY15" fmla="*/ 6855537 h 6857999"/>
              <a:gd name="connsiteX16" fmla="*/ 8694990 w 12079909"/>
              <a:gd name="connsiteY16" fmla="*/ 5209617 h 6857999"/>
              <a:gd name="connsiteX17" fmla="*/ 10340910 w 12079909"/>
              <a:gd name="connsiteY17" fmla="*/ 5209617 h 6857999"/>
              <a:gd name="connsiteX18" fmla="*/ 10340910 w 12079909"/>
              <a:gd name="connsiteY18" fmla="*/ 6855537 h 6857999"/>
              <a:gd name="connsiteX19" fmla="*/ 8694990 w 12079909"/>
              <a:gd name="connsiteY19" fmla="*/ 6855537 h 6857999"/>
              <a:gd name="connsiteX20" fmla="*/ 3477995 w 12079909"/>
              <a:gd name="connsiteY20" fmla="*/ 5209617 h 6857999"/>
              <a:gd name="connsiteX21" fmla="*/ 5123914 w 12079909"/>
              <a:gd name="connsiteY21" fmla="*/ 5209617 h 6857999"/>
              <a:gd name="connsiteX22" fmla="*/ 5123914 w 12079909"/>
              <a:gd name="connsiteY22" fmla="*/ 6855537 h 6857999"/>
              <a:gd name="connsiteX23" fmla="*/ 3477995 w 12079909"/>
              <a:gd name="connsiteY23" fmla="*/ 6855537 h 6857999"/>
              <a:gd name="connsiteX24" fmla="*/ 0 w 12079909"/>
              <a:gd name="connsiteY24" fmla="*/ 5209617 h 6857999"/>
              <a:gd name="connsiteX25" fmla="*/ 1645920 w 12079909"/>
              <a:gd name="connsiteY25" fmla="*/ 5209617 h 6857999"/>
              <a:gd name="connsiteX26" fmla="*/ 1645920 w 12079909"/>
              <a:gd name="connsiteY26" fmla="*/ 6855537 h 6857999"/>
              <a:gd name="connsiteX27" fmla="*/ 0 w 12079909"/>
              <a:gd name="connsiteY27" fmla="*/ 6855537 h 6857999"/>
              <a:gd name="connsiteX28" fmla="*/ 1738996 w 12079909"/>
              <a:gd name="connsiteY28" fmla="*/ 3481891 h 6857999"/>
              <a:gd name="connsiteX29" fmla="*/ 3384916 w 12079909"/>
              <a:gd name="connsiteY29" fmla="*/ 3481891 h 6857999"/>
              <a:gd name="connsiteX30" fmla="*/ 3384916 w 12079909"/>
              <a:gd name="connsiteY30" fmla="*/ 5127811 h 6857999"/>
              <a:gd name="connsiteX31" fmla="*/ 1738996 w 12079909"/>
              <a:gd name="connsiteY31" fmla="*/ 5127811 h 6857999"/>
              <a:gd name="connsiteX32" fmla="*/ 10433989 w 12079909"/>
              <a:gd name="connsiteY32" fmla="*/ 3479429 h 6857999"/>
              <a:gd name="connsiteX33" fmla="*/ 12079909 w 12079909"/>
              <a:gd name="connsiteY33" fmla="*/ 3479429 h 6857999"/>
              <a:gd name="connsiteX34" fmla="*/ 12079909 w 12079909"/>
              <a:gd name="connsiteY34" fmla="*/ 5125349 h 6857999"/>
              <a:gd name="connsiteX35" fmla="*/ 10433989 w 12079909"/>
              <a:gd name="connsiteY35" fmla="*/ 5125349 h 6857999"/>
              <a:gd name="connsiteX36" fmla="*/ 0 w 12079909"/>
              <a:gd name="connsiteY36" fmla="*/ 3479429 h 6857999"/>
              <a:gd name="connsiteX37" fmla="*/ 1645920 w 12079909"/>
              <a:gd name="connsiteY37" fmla="*/ 3479429 h 6857999"/>
              <a:gd name="connsiteX38" fmla="*/ 1645920 w 12079909"/>
              <a:gd name="connsiteY38" fmla="*/ 5125349 h 6857999"/>
              <a:gd name="connsiteX39" fmla="*/ 0 w 12079909"/>
              <a:gd name="connsiteY39" fmla="*/ 5125349 h 6857999"/>
              <a:gd name="connsiteX40" fmla="*/ 0 w 12079909"/>
              <a:gd name="connsiteY40" fmla="*/ 1736541 h 6857999"/>
              <a:gd name="connsiteX41" fmla="*/ 1645920 w 12079909"/>
              <a:gd name="connsiteY41" fmla="*/ 1736541 h 6857999"/>
              <a:gd name="connsiteX42" fmla="*/ 1645920 w 12079909"/>
              <a:gd name="connsiteY42" fmla="*/ 3382461 h 6857999"/>
              <a:gd name="connsiteX43" fmla="*/ 0 w 12079909"/>
              <a:gd name="connsiteY43" fmla="*/ 3382461 h 6857999"/>
              <a:gd name="connsiteX44" fmla="*/ 10433989 w 12079909"/>
              <a:gd name="connsiteY44" fmla="*/ 1736541 h 6857999"/>
              <a:gd name="connsiteX45" fmla="*/ 12079909 w 12079909"/>
              <a:gd name="connsiteY45" fmla="*/ 1736541 h 6857999"/>
              <a:gd name="connsiteX46" fmla="*/ 12079909 w 12079909"/>
              <a:gd name="connsiteY46" fmla="*/ 3382461 h 6857999"/>
              <a:gd name="connsiteX47" fmla="*/ 10433989 w 12079909"/>
              <a:gd name="connsiteY47" fmla="*/ 3382461 h 6857999"/>
              <a:gd name="connsiteX48" fmla="*/ 8694990 w 12079909"/>
              <a:gd name="connsiteY48" fmla="*/ 1736540 h 6857999"/>
              <a:gd name="connsiteX49" fmla="*/ 10340910 w 12079909"/>
              <a:gd name="connsiteY49" fmla="*/ 1736540 h 6857999"/>
              <a:gd name="connsiteX50" fmla="*/ 10340910 w 12079909"/>
              <a:gd name="connsiteY50" fmla="*/ 3382460 h 6857999"/>
              <a:gd name="connsiteX51" fmla="*/ 8694990 w 12079909"/>
              <a:gd name="connsiteY51" fmla="*/ 3382460 h 6857999"/>
              <a:gd name="connsiteX52" fmla="*/ 1738997 w 12079909"/>
              <a:gd name="connsiteY52" fmla="*/ 2462 h 6857999"/>
              <a:gd name="connsiteX53" fmla="*/ 3384917 w 12079909"/>
              <a:gd name="connsiteY53" fmla="*/ 2462 h 6857999"/>
              <a:gd name="connsiteX54" fmla="*/ 3384917 w 12079909"/>
              <a:gd name="connsiteY54" fmla="*/ 1648382 h 6857999"/>
              <a:gd name="connsiteX55" fmla="*/ 1738997 w 12079909"/>
              <a:gd name="connsiteY55" fmla="*/ 1648382 h 6857999"/>
              <a:gd name="connsiteX56" fmla="*/ 5216992 w 12079909"/>
              <a:gd name="connsiteY56" fmla="*/ 2461 h 6857999"/>
              <a:gd name="connsiteX57" fmla="*/ 6862912 w 12079909"/>
              <a:gd name="connsiteY57" fmla="*/ 2461 h 6857999"/>
              <a:gd name="connsiteX58" fmla="*/ 6862912 w 12079909"/>
              <a:gd name="connsiteY58" fmla="*/ 1648382 h 6857999"/>
              <a:gd name="connsiteX59" fmla="*/ 5216992 w 12079909"/>
              <a:gd name="connsiteY59" fmla="*/ 1648382 h 6857999"/>
              <a:gd name="connsiteX60" fmla="*/ 6955989 w 12079909"/>
              <a:gd name="connsiteY60" fmla="*/ 2461 h 6857999"/>
              <a:gd name="connsiteX61" fmla="*/ 8601909 w 12079909"/>
              <a:gd name="connsiteY61" fmla="*/ 2461 h 6857999"/>
              <a:gd name="connsiteX62" fmla="*/ 8601909 w 12079909"/>
              <a:gd name="connsiteY62" fmla="*/ 1648381 h 6857999"/>
              <a:gd name="connsiteX63" fmla="*/ 6955989 w 12079909"/>
              <a:gd name="connsiteY63" fmla="*/ 1648381 h 6857999"/>
              <a:gd name="connsiteX64" fmla="*/ 0 w 12079909"/>
              <a:gd name="connsiteY64" fmla="*/ 1 h 6857999"/>
              <a:gd name="connsiteX65" fmla="*/ 1645920 w 12079909"/>
              <a:gd name="connsiteY65" fmla="*/ 1 h 6857999"/>
              <a:gd name="connsiteX66" fmla="*/ 1645920 w 12079909"/>
              <a:gd name="connsiteY66" fmla="*/ 1645921 h 6857999"/>
              <a:gd name="connsiteX67" fmla="*/ 0 w 12079909"/>
              <a:gd name="connsiteY67" fmla="*/ 1645921 h 6857999"/>
              <a:gd name="connsiteX68" fmla="*/ 10433989 w 12079909"/>
              <a:gd name="connsiteY68" fmla="*/ 1 h 6857999"/>
              <a:gd name="connsiteX69" fmla="*/ 12079909 w 12079909"/>
              <a:gd name="connsiteY69" fmla="*/ 1 h 6857999"/>
              <a:gd name="connsiteX70" fmla="*/ 12079909 w 12079909"/>
              <a:gd name="connsiteY70" fmla="*/ 1645921 h 6857999"/>
              <a:gd name="connsiteX71" fmla="*/ 10433989 w 12079909"/>
              <a:gd name="connsiteY71" fmla="*/ 1645921 h 6857999"/>
              <a:gd name="connsiteX72" fmla="*/ 8694990 w 12079909"/>
              <a:gd name="connsiteY72" fmla="*/ 0 h 6857999"/>
              <a:gd name="connsiteX73" fmla="*/ 10340910 w 12079909"/>
              <a:gd name="connsiteY73" fmla="*/ 0 h 6857999"/>
              <a:gd name="connsiteX74" fmla="*/ 10340910 w 12079909"/>
              <a:gd name="connsiteY74" fmla="*/ 1645920 h 6857999"/>
              <a:gd name="connsiteX75" fmla="*/ 8694990 w 12079909"/>
              <a:gd name="connsiteY75" fmla="*/ 1645920 h 6857999"/>
              <a:gd name="connsiteX76" fmla="*/ 3477995 w 12079909"/>
              <a:gd name="connsiteY76" fmla="*/ 0 h 6857999"/>
              <a:gd name="connsiteX77" fmla="*/ 5123914 w 12079909"/>
              <a:gd name="connsiteY77" fmla="*/ 0 h 6857999"/>
              <a:gd name="connsiteX78" fmla="*/ 5123914 w 12079909"/>
              <a:gd name="connsiteY78" fmla="*/ 1645920 h 6857999"/>
              <a:gd name="connsiteX79" fmla="*/ 3477995 w 12079909"/>
              <a:gd name="connsiteY79" fmla="*/ 16459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079909" h="6857999">
                <a:moveTo>
                  <a:pt x="6955989" y="5212079"/>
                </a:moveTo>
                <a:lnTo>
                  <a:pt x="8601909" y="5212079"/>
                </a:lnTo>
                <a:lnTo>
                  <a:pt x="8601909" y="6857999"/>
                </a:lnTo>
                <a:lnTo>
                  <a:pt x="6955989" y="6857999"/>
                </a:lnTo>
                <a:close/>
                <a:moveTo>
                  <a:pt x="5216992" y="5212079"/>
                </a:moveTo>
                <a:lnTo>
                  <a:pt x="6862912" y="5212079"/>
                </a:lnTo>
                <a:lnTo>
                  <a:pt x="6862912" y="6857999"/>
                </a:lnTo>
                <a:lnTo>
                  <a:pt x="5216992" y="6857999"/>
                </a:lnTo>
                <a:close/>
                <a:moveTo>
                  <a:pt x="1738996" y="5212079"/>
                </a:moveTo>
                <a:lnTo>
                  <a:pt x="3384916" y="5212079"/>
                </a:lnTo>
                <a:lnTo>
                  <a:pt x="3384916" y="6857999"/>
                </a:lnTo>
                <a:lnTo>
                  <a:pt x="1738996" y="6857999"/>
                </a:lnTo>
                <a:close/>
                <a:moveTo>
                  <a:pt x="10433989" y="5209617"/>
                </a:moveTo>
                <a:lnTo>
                  <a:pt x="12079909" y="5209617"/>
                </a:lnTo>
                <a:lnTo>
                  <a:pt x="12079909" y="6855537"/>
                </a:lnTo>
                <a:lnTo>
                  <a:pt x="10433989" y="6855537"/>
                </a:lnTo>
                <a:close/>
                <a:moveTo>
                  <a:pt x="8694990" y="5209617"/>
                </a:moveTo>
                <a:lnTo>
                  <a:pt x="10340910" y="5209617"/>
                </a:lnTo>
                <a:lnTo>
                  <a:pt x="10340910" y="6855537"/>
                </a:lnTo>
                <a:lnTo>
                  <a:pt x="8694990" y="6855537"/>
                </a:lnTo>
                <a:close/>
                <a:moveTo>
                  <a:pt x="3477995" y="5209617"/>
                </a:moveTo>
                <a:lnTo>
                  <a:pt x="5123914" y="5209617"/>
                </a:lnTo>
                <a:lnTo>
                  <a:pt x="5123914" y="6855537"/>
                </a:lnTo>
                <a:lnTo>
                  <a:pt x="3477995" y="6855537"/>
                </a:lnTo>
                <a:close/>
                <a:moveTo>
                  <a:pt x="0" y="5209617"/>
                </a:moveTo>
                <a:lnTo>
                  <a:pt x="1645920" y="5209617"/>
                </a:lnTo>
                <a:lnTo>
                  <a:pt x="1645920" y="6855537"/>
                </a:lnTo>
                <a:lnTo>
                  <a:pt x="0" y="6855537"/>
                </a:lnTo>
                <a:close/>
                <a:moveTo>
                  <a:pt x="1738996" y="3481891"/>
                </a:moveTo>
                <a:lnTo>
                  <a:pt x="3384916" y="3481891"/>
                </a:lnTo>
                <a:lnTo>
                  <a:pt x="3384916" y="5127811"/>
                </a:lnTo>
                <a:lnTo>
                  <a:pt x="1738996" y="5127811"/>
                </a:lnTo>
                <a:close/>
                <a:moveTo>
                  <a:pt x="10433989" y="3479429"/>
                </a:moveTo>
                <a:lnTo>
                  <a:pt x="12079909" y="3479429"/>
                </a:lnTo>
                <a:lnTo>
                  <a:pt x="12079909" y="5125349"/>
                </a:lnTo>
                <a:lnTo>
                  <a:pt x="10433989" y="5125349"/>
                </a:lnTo>
                <a:close/>
                <a:moveTo>
                  <a:pt x="0" y="3479429"/>
                </a:moveTo>
                <a:lnTo>
                  <a:pt x="1645920" y="3479429"/>
                </a:lnTo>
                <a:lnTo>
                  <a:pt x="1645920" y="5125349"/>
                </a:lnTo>
                <a:lnTo>
                  <a:pt x="0" y="5125349"/>
                </a:lnTo>
                <a:close/>
                <a:moveTo>
                  <a:pt x="0" y="1736541"/>
                </a:moveTo>
                <a:lnTo>
                  <a:pt x="1645920" y="1736541"/>
                </a:lnTo>
                <a:lnTo>
                  <a:pt x="1645920" y="3382461"/>
                </a:lnTo>
                <a:lnTo>
                  <a:pt x="0" y="3382461"/>
                </a:lnTo>
                <a:close/>
                <a:moveTo>
                  <a:pt x="10433989" y="1736541"/>
                </a:moveTo>
                <a:lnTo>
                  <a:pt x="12079909" y="1736541"/>
                </a:lnTo>
                <a:lnTo>
                  <a:pt x="12079909" y="3382461"/>
                </a:lnTo>
                <a:lnTo>
                  <a:pt x="10433989" y="3382461"/>
                </a:lnTo>
                <a:close/>
                <a:moveTo>
                  <a:pt x="8694990" y="1736540"/>
                </a:moveTo>
                <a:lnTo>
                  <a:pt x="10340910" y="1736540"/>
                </a:lnTo>
                <a:lnTo>
                  <a:pt x="10340910" y="3382460"/>
                </a:lnTo>
                <a:lnTo>
                  <a:pt x="8694990" y="3382460"/>
                </a:lnTo>
                <a:close/>
                <a:moveTo>
                  <a:pt x="1738997" y="2462"/>
                </a:moveTo>
                <a:lnTo>
                  <a:pt x="3384917" y="2462"/>
                </a:lnTo>
                <a:lnTo>
                  <a:pt x="3384917" y="1648382"/>
                </a:lnTo>
                <a:lnTo>
                  <a:pt x="1738997" y="1648382"/>
                </a:lnTo>
                <a:close/>
                <a:moveTo>
                  <a:pt x="5216992" y="2461"/>
                </a:moveTo>
                <a:lnTo>
                  <a:pt x="6862912" y="2461"/>
                </a:lnTo>
                <a:lnTo>
                  <a:pt x="6862912" y="1648382"/>
                </a:lnTo>
                <a:lnTo>
                  <a:pt x="5216992" y="1648382"/>
                </a:lnTo>
                <a:close/>
                <a:moveTo>
                  <a:pt x="6955989" y="2461"/>
                </a:moveTo>
                <a:lnTo>
                  <a:pt x="8601909" y="2461"/>
                </a:lnTo>
                <a:lnTo>
                  <a:pt x="8601909" y="1648381"/>
                </a:lnTo>
                <a:lnTo>
                  <a:pt x="6955989" y="1648381"/>
                </a:lnTo>
                <a:close/>
                <a:moveTo>
                  <a:pt x="0" y="1"/>
                </a:moveTo>
                <a:lnTo>
                  <a:pt x="1645920" y="1"/>
                </a:lnTo>
                <a:lnTo>
                  <a:pt x="1645920" y="1645921"/>
                </a:lnTo>
                <a:lnTo>
                  <a:pt x="0" y="1645921"/>
                </a:lnTo>
                <a:close/>
                <a:moveTo>
                  <a:pt x="10433989" y="1"/>
                </a:moveTo>
                <a:lnTo>
                  <a:pt x="12079909" y="1"/>
                </a:lnTo>
                <a:lnTo>
                  <a:pt x="12079909" y="1645921"/>
                </a:lnTo>
                <a:lnTo>
                  <a:pt x="10433989" y="1645921"/>
                </a:lnTo>
                <a:close/>
                <a:moveTo>
                  <a:pt x="8694990" y="0"/>
                </a:moveTo>
                <a:lnTo>
                  <a:pt x="10340910" y="0"/>
                </a:lnTo>
                <a:lnTo>
                  <a:pt x="10340910" y="1645920"/>
                </a:lnTo>
                <a:lnTo>
                  <a:pt x="8694990" y="1645920"/>
                </a:lnTo>
                <a:close/>
                <a:moveTo>
                  <a:pt x="3477995" y="0"/>
                </a:moveTo>
                <a:lnTo>
                  <a:pt x="5123914" y="0"/>
                </a:lnTo>
                <a:lnTo>
                  <a:pt x="5123914" y="1645920"/>
                </a:lnTo>
                <a:lnTo>
                  <a:pt x="3477995" y="16459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5333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72451" y="388454"/>
            <a:ext cx="3600450" cy="604970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7738448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EBEA2-E75F-4D2B-898F-122049D1463A}" type="datetimeFigureOut">
              <a:rPr lang="en-US" smtClean="0">
                <a:solidFill>
                  <a:srgbClr val="F9F9F9"/>
                </a:solidFill>
              </a:rPr>
              <a:pPr/>
              <a:t>4/19/2018</a:t>
            </a:fld>
            <a:endParaRPr lang="en-US">
              <a:solidFill>
                <a:srgbClr val="F9F9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9F9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0D084-39BF-4E4B-88BA-A3CB8221F6BE}" type="slidenum">
              <a:rPr lang="en-US" smtClean="0">
                <a:solidFill>
                  <a:srgbClr val="F9F9F9"/>
                </a:solidFill>
              </a:rPr>
              <a:pPr/>
              <a:t>‹nº›</a:t>
            </a:fld>
            <a:endParaRPr lang="en-US">
              <a:solidFill>
                <a:srgbClr val="F9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17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EBEA2-E75F-4D2B-898F-122049D1463A}" type="datetimeFigureOut">
              <a:rPr lang="en-US" smtClean="0">
                <a:solidFill>
                  <a:srgbClr val="F9F9F9"/>
                </a:solidFill>
              </a:rPr>
              <a:pPr/>
              <a:t>4/19/2018</a:t>
            </a:fld>
            <a:endParaRPr lang="en-US">
              <a:solidFill>
                <a:srgbClr val="F9F9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9F9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0D084-39BF-4E4B-88BA-A3CB8221F6BE}" type="slidenum">
              <a:rPr lang="en-US" smtClean="0">
                <a:solidFill>
                  <a:srgbClr val="F9F9F9"/>
                </a:solidFill>
              </a:rPr>
              <a:pPr/>
              <a:t>‹nº›</a:t>
            </a:fld>
            <a:endParaRPr lang="en-US">
              <a:solidFill>
                <a:srgbClr val="F9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198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EBEA2-E75F-4D2B-898F-122049D1463A}" type="datetimeFigureOut">
              <a:rPr lang="en-US" smtClean="0">
                <a:solidFill>
                  <a:srgbClr val="F9F9F9"/>
                </a:solidFill>
              </a:rPr>
              <a:pPr/>
              <a:t>4/19/2018</a:t>
            </a:fld>
            <a:endParaRPr lang="en-US">
              <a:solidFill>
                <a:srgbClr val="F9F9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9F9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0D084-39BF-4E4B-88BA-A3CB8221F6BE}" type="slidenum">
              <a:rPr lang="en-US" smtClean="0">
                <a:solidFill>
                  <a:srgbClr val="F9F9F9"/>
                </a:solidFill>
              </a:rPr>
              <a:pPr/>
              <a:t>‹nº›</a:t>
            </a:fld>
            <a:endParaRPr lang="en-US">
              <a:solidFill>
                <a:srgbClr val="F9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47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EBEA2-E75F-4D2B-898F-122049D1463A}" type="datetimeFigureOut">
              <a:rPr lang="en-US" smtClean="0">
                <a:solidFill>
                  <a:srgbClr val="F9F9F9"/>
                </a:solidFill>
              </a:rPr>
              <a:pPr/>
              <a:t>4/19/2018</a:t>
            </a:fld>
            <a:endParaRPr lang="en-US">
              <a:solidFill>
                <a:srgbClr val="F9F9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9F9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0D084-39BF-4E4B-88BA-A3CB8221F6BE}" type="slidenum">
              <a:rPr lang="en-US" smtClean="0">
                <a:solidFill>
                  <a:srgbClr val="F9F9F9"/>
                </a:solidFill>
              </a:rPr>
              <a:pPr/>
              <a:t>‹nº›</a:t>
            </a:fld>
            <a:endParaRPr lang="en-US">
              <a:solidFill>
                <a:srgbClr val="F9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631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772547-7ED2-4C01-A963-DEDC302120F1}" type="datetimeFigureOut">
              <a:rPr lang="pt-BR" smtClean="0">
                <a:solidFill>
                  <a:srgbClr val="F9F9F9"/>
                </a:solidFill>
              </a:rPr>
              <a:pPr/>
              <a:t>19/04/2018</a:t>
            </a:fld>
            <a:endParaRPr lang="pt-BR">
              <a:solidFill>
                <a:srgbClr val="F9F9F9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srgbClr val="F9F9F9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5FC1CF-ABCC-4EAA-8096-7A775AD6DF25}" type="slidenum">
              <a:rPr lang="pt-BR" smtClean="0">
                <a:solidFill>
                  <a:srgbClr val="F9F9F9"/>
                </a:solidFill>
              </a:rPr>
              <a:pPr/>
              <a:t>‹nº›</a:t>
            </a:fld>
            <a:endParaRPr lang="pt-BR">
              <a:solidFill>
                <a:srgbClr val="F9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8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907156" y="2887203"/>
            <a:ext cx="1342471" cy="1179576"/>
          </a:xfrm>
          <a:custGeom>
            <a:avLst/>
            <a:gdLst>
              <a:gd name="connsiteX0" fmla="*/ 589788 w 1342471"/>
              <a:gd name="connsiteY0" fmla="*/ 0 h 1179576"/>
              <a:gd name="connsiteX1" fmla="*/ 1179576 w 1342471"/>
              <a:gd name="connsiteY1" fmla="*/ 589788 h 1179576"/>
              <a:gd name="connsiteX2" fmla="*/ 1172063 w 1342471"/>
              <a:gd name="connsiteY2" fmla="*/ 664316 h 1179576"/>
              <a:gd name="connsiteX3" fmla="*/ 1342471 w 1342471"/>
              <a:gd name="connsiteY3" fmla="*/ 853118 h 1179576"/>
              <a:gd name="connsiteX4" fmla="*/ 1103083 w 1342471"/>
              <a:gd name="connsiteY4" fmla="*/ 874899 h 1179576"/>
              <a:gd name="connsiteX5" fmla="*/ 1078850 w 1342471"/>
              <a:gd name="connsiteY5" fmla="*/ 919544 h 1179576"/>
              <a:gd name="connsiteX6" fmla="*/ 589788 w 1342471"/>
              <a:gd name="connsiteY6" fmla="*/ 1179576 h 1179576"/>
              <a:gd name="connsiteX7" fmla="*/ 0 w 1342471"/>
              <a:gd name="connsiteY7" fmla="*/ 589788 h 1179576"/>
              <a:gd name="connsiteX8" fmla="*/ 589788 w 1342471"/>
              <a:gd name="connsiteY8" fmla="*/ 0 h 1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471" h="1179576">
                <a:moveTo>
                  <a:pt x="589788" y="0"/>
                </a:moveTo>
                <a:cubicBezTo>
                  <a:pt x="915519" y="0"/>
                  <a:pt x="1179576" y="264057"/>
                  <a:pt x="1179576" y="589788"/>
                </a:cubicBezTo>
                <a:lnTo>
                  <a:pt x="1172063" y="664316"/>
                </a:lnTo>
                <a:lnTo>
                  <a:pt x="1342471" y="853118"/>
                </a:lnTo>
                <a:lnTo>
                  <a:pt x="1103083" y="874899"/>
                </a:lnTo>
                <a:lnTo>
                  <a:pt x="1078850" y="919544"/>
                </a:lnTo>
                <a:cubicBezTo>
                  <a:pt x="972861" y="1076429"/>
                  <a:pt x="793370" y="1179576"/>
                  <a:pt x="589788" y="1179576"/>
                </a:cubicBezTo>
                <a:cubicBezTo>
                  <a:pt x="264057" y="1179576"/>
                  <a:pt x="0" y="915519"/>
                  <a:pt x="0" y="589788"/>
                </a:cubicBezTo>
                <a:cubicBezTo>
                  <a:pt x="0" y="264057"/>
                  <a:pt x="264057" y="0"/>
                  <a:pt x="5897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907156" y="1037309"/>
            <a:ext cx="1342471" cy="1179576"/>
          </a:xfrm>
          <a:custGeom>
            <a:avLst/>
            <a:gdLst>
              <a:gd name="connsiteX0" fmla="*/ 589788 w 1342471"/>
              <a:gd name="connsiteY0" fmla="*/ 0 h 1179576"/>
              <a:gd name="connsiteX1" fmla="*/ 1179576 w 1342471"/>
              <a:gd name="connsiteY1" fmla="*/ 589788 h 1179576"/>
              <a:gd name="connsiteX2" fmla="*/ 1172063 w 1342471"/>
              <a:gd name="connsiteY2" fmla="*/ 664316 h 1179576"/>
              <a:gd name="connsiteX3" fmla="*/ 1342471 w 1342471"/>
              <a:gd name="connsiteY3" fmla="*/ 853118 h 1179576"/>
              <a:gd name="connsiteX4" fmla="*/ 1103083 w 1342471"/>
              <a:gd name="connsiteY4" fmla="*/ 874899 h 1179576"/>
              <a:gd name="connsiteX5" fmla="*/ 1078850 w 1342471"/>
              <a:gd name="connsiteY5" fmla="*/ 919544 h 1179576"/>
              <a:gd name="connsiteX6" fmla="*/ 589788 w 1342471"/>
              <a:gd name="connsiteY6" fmla="*/ 1179576 h 1179576"/>
              <a:gd name="connsiteX7" fmla="*/ 0 w 1342471"/>
              <a:gd name="connsiteY7" fmla="*/ 589788 h 1179576"/>
              <a:gd name="connsiteX8" fmla="*/ 589788 w 1342471"/>
              <a:gd name="connsiteY8" fmla="*/ 0 h 1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471" h="1179576">
                <a:moveTo>
                  <a:pt x="589788" y="0"/>
                </a:moveTo>
                <a:cubicBezTo>
                  <a:pt x="915519" y="0"/>
                  <a:pt x="1179576" y="264057"/>
                  <a:pt x="1179576" y="589788"/>
                </a:cubicBezTo>
                <a:lnTo>
                  <a:pt x="1172063" y="664316"/>
                </a:lnTo>
                <a:lnTo>
                  <a:pt x="1342471" y="853118"/>
                </a:lnTo>
                <a:lnTo>
                  <a:pt x="1103083" y="874899"/>
                </a:lnTo>
                <a:lnTo>
                  <a:pt x="1078850" y="919544"/>
                </a:lnTo>
                <a:cubicBezTo>
                  <a:pt x="972861" y="1076429"/>
                  <a:pt x="793370" y="1179576"/>
                  <a:pt x="589788" y="1179576"/>
                </a:cubicBezTo>
                <a:cubicBezTo>
                  <a:pt x="264057" y="1179576"/>
                  <a:pt x="0" y="915519"/>
                  <a:pt x="0" y="589788"/>
                </a:cubicBezTo>
                <a:cubicBezTo>
                  <a:pt x="0" y="264057"/>
                  <a:pt x="264057" y="0"/>
                  <a:pt x="5897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907156" y="4710618"/>
            <a:ext cx="1342471" cy="1179576"/>
          </a:xfrm>
          <a:custGeom>
            <a:avLst/>
            <a:gdLst>
              <a:gd name="connsiteX0" fmla="*/ 589788 w 1342471"/>
              <a:gd name="connsiteY0" fmla="*/ 0 h 1179576"/>
              <a:gd name="connsiteX1" fmla="*/ 1179576 w 1342471"/>
              <a:gd name="connsiteY1" fmla="*/ 589788 h 1179576"/>
              <a:gd name="connsiteX2" fmla="*/ 1172063 w 1342471"/>
              <a:gd name="connsiteY2" fmla="*/ 664316 h 1179576"/>
              <a:gd name="connsiteX3" fmla="*/ 1342471 w 1342471"/>
              <a:gd name="connsiteY3" fmla="*/ 853118 h 1179576"/>
              <a:gd name="connsiteX4" fmla="*/ 1103083 w 1342471"/>
              <a:gd name="connsiteY4" fmla="*/ 874899 h 1179576"/>
              <a:gd name="connsiteX5" fmla="*/ 1078850 w 1342471"/>
              <a:gd name="connsiteY5" fmla="*/ 919544 h 1179576"/>
              <a:gd name="connsiteX6" fmla="*/ 589788 w 1342471"/>
              <a:gd name="connsiteY6" fmla="*/ 1179576 h 1179576"/>
              <a:gd name="connsiteX7" fmla="*/ 0 w 1342471"/>
              <a:gd name="connsiteY7" fmla="*/ 589788 h 1179576"/>
              <a:gd name="connsiteX8" fmla="*/ 589788 w 1342471"/>
              <a:gd name="connsiteY8" fmla="*/ 0 h 1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471" h="1179576">
                <a:moveTo>
                  <a:pt x="589788" y="0"/>
                </a:moveTo>
                <a:cubicBezTo>
                  <a:pt x="915519" y="0"/>
                  <a:pt x="1179576" y="264057"/>
                  <a:pt x="1179576" y="589788"/>
                </a:cubicBezTo>
                <a:lnTo>
                  <a:pt x="1172063" y="664316"/>
                </a:lnTo>
                <a:lnTo>
                  <a:pt x="1342471" y="853118"/>
                </a:lnTo>
                <a:lnTo>
                  <a:pt x="1103083" y="874899"/>
                </a:lnTo>
                <a:lnTo>
                  <a:pt x="1078850" y="919544"/>
                </a:lnTo>
                <a:cubicBezTo>
                  <a:pt x="972861" y="1076429"/>
                  <a:pt x="793370" y="1179576"/>
                  <a:pt x="589788" y="1179576"/>
                </a:cubicBezTo>
                <a:cubicBezTo>
                  <a:pt x="264057" y="1179576"/>
                  <a:pt x="0" y="915519"/>
                  <a:pt x="0" y="589788"/>
                </a:cubicBezTo>
                <a:cubicBezTo>
                  <a:pt x="0" y="264057"/>
                  <a:pt x="264057" y="0"/>
                  <a:pt x="5897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01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666720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0" y="0"/>
            <a:ext cx="12191999" cy="4362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2261987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0" y="0"/>
            <a:ext cx="12191999" cy="38061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227318" y="1551147"/>
            <a:ext cx="1737362" cy="1737362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2699104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476374" y="1873164"/>
            <a:ext cx="3352802" cy="3352802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62824" y="1873164"/>
            <a:ext cx="3352802" cy="3352802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2443764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644489" y="1701727"/>
            <a:ext cx="4907152" cy="4908212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29828" y="4406376"/>
            <a:ext cx="4907152" cy="4908212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54263" y="4406376"/>
            <a:ext cx="4907152" cy="4908212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41260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29828" y="-2465225"/>
            <a:ext cx="4907152" cy="4908212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54263" y="-2465225"/>
            <a:ext cx="4907152" cy="4908212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644489" y="208510"/>
            <a:ext cx="4907152" cy="4908212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70397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2210777"/>
            <a:ext cx="2436444" cy="2436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2436444" y="2210777"/>
            <a:ext cx="2436444" cy="2436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4872892" y="2210777"/>
            <a:ext cx="2436444" cy="2436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7309339" y="2210777"/>
            <a:ext cx="2436444" cy="2436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9745783" y="2210777"/>
            <a:ext cx="2436444" cy="2436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93620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40085" y="413130"/>
            <a:ext cx="3476016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0085" y="816809"/>
            <a:ext cx="3476016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140085" cy="33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0" y="3472162"/>
            <a:ext cx="2140085" cy="33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5616101" y="0"/>
            <a:ext cx="2140085" cy="33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616101" y="3472162"/>
            <a:ext cx="2140085" cy="33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7834008" y="0"/>
            <a:ext cx="2140085" cy="33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7834008" y="3472162"/>
            <a:ext cx="2140085" cy="33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10051915" y="0"/>
            <a:ext cx="2140085" cy="33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10051915" y="3472162"/>
            <a:ext cx="2140085" cy="33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82115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0" y="2315761"/>
            <a:ext cx="4575243" cy="3122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7616756" y="2315761"/>
            <a:ext cx="4575243" cy="3122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76457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679674" y="2012674"/>
            <a:ext cx="2832652" cy="28326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538909" y="2012674"/>
            <a:ext cx="2832652" cy="28326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820439" y="2012674"/>
            <a:ext cx="2832652" cy="28326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2069444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0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163789" y="2430624"/>
            <a:ext cx="1619593" cy="2870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6408615" y="2430624"/>
            <a:ext cx="1619593" cy="2870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89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645628" y="2235050"/>
            <a:ext cx="1566080" cy="1942763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8856326" y="2235050"/>
            <a:ext cx="1566080" cy="1942763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5250977" y="2235050"/>
            <a:ext cx="1566080" cy="1942763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61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6312568" y="2646361"/>
            <a:ext cx="1922574" cy="25624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798023" y="2304514"/>
            <a:ext cx="4028901" cy="22674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9692071" y="2947737"/>
            <a:ext cx="1248645" cy="2217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24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6848928" y="2187276"/>
            <a:ext cx="3374429" cy="2104554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1964003" y="2187276"/>
            <a:ext cx="3374429" cy="2104554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66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2960496" y="2728481"/>
            <a:ext cx="1699677" cy="2278217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8283454" y="3429805"/>
            <a:ext cx="886142" cy="1576893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019085" y="2052772"/>
            <a:ext cx="4529868" cy="2825174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1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3201839" y="2216130"/>
            <a:ext cx="5763402" cy="3602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2146480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675714" y="2309100"/>
            <a:ext cx="1790131" cy="3190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2844622" y="2309100"/>
            <a:ext cx="1790131" cy="3190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461257" y="2101196"/>
            <a:ext cx="2026025" cy="35794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9945560" y="2309100"/>
            <a:ext cx="1790131" cy="3190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212848" y="2309100"/>
            <a:ext cx="1790131" cy="3190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8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4910937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4910937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41"/>
          </p:nvPr>
        </p:nvSpPr>
        <p:spPr>
          <a:xfrm>
            <a:off x="5333995" y="-1"/>
            <a:ext cx="6858005" cy="6858000"/>
          </a:xfrm>
          <a:custGeom>
            <a:avLst/>
            <a:gdLst>
              <a:gd name="connsiteX0" fmla="*/ 4612897 w 6858005"/>
              <a:gd name="connsiteY0" fmla="*/ 4612895 h 6858000"/>
              <a:gd name="connsiteX1" fmla="*/ 6858005 w 6858005"/>
              <a:gd name="connsiteY1" fmla="*/ 4612895 h 6858000"/>
              <a:gd name="connsiteX2" fmla="*/ 6858005 w 6858005"/>
              <a:gd name="connsiteY2" fmla="*/ 6858000 h 6858000"/>
              <a:gd name="connsiteX3" fmla="*/ 4612897 w 6858005"/>
              <a:gd name="connsiteY3" fmla="*/ 6858000 h 6858000"/>
              <a:gd name="connsiteX4" fmla="*/ 3 w 6858005"/>
              <a:gd name="connsiteY4" fmla="*/ 2306453 h 6858000"/>
              <a:gd name="connsiteX5" fmla="*/ 4551556 w 6858005"/>
              <a:gd name="connsiteY5" fmla="*/ 2306453 h 6858000"/>
              <a:gd name="connsiteX6" fmla="*/ 4551556 w 6858005"/>
              <a:gd name="connsiteY6" fmla="*/ 6858000 h 6858000"/>
              <a:gd name="connsiteX7" fmla="*/ 3 w 6858005"/>
              <a:gd name="connsiteY7" fmla="*/ 6858000 h 6858000"/>
              <a:gd name="connsiteX8" fmla="*/ 4612897 w 6858005"/>
              <a:gd name="connsiteY8" fmla="*/ 2306448 h 6858000"/>
              <a:gd name="connsiteX9" fmla="*/ 6858005 w 6858005"/>
              <a:gd name="connsiteY9" fmla="*/ 2306448 h 6858000"/>
              <a:gd name="connsiteX10" fmla="*/ 6858005 w 6858005"/>
              <a:gd name="connsiteY10" fmla="*/ 4551553 h 6858000"/>
              <a:gd name="connsiteX11" fmla="*/ 4612897 w 6858005"/>
              <a:gd name="connsiteY11" fmla="*/ 4551553 h 6858000"/>
              <a:gd name="connsiteX12" fmla="*/ 4612897 w 6858005"/>
              <a:gd name="connsiteY12" fmla="*/ 0 h 6858000"/>
              <a:gd name="connsiteX13" fmla="*/ 6858005 w 6858005"/>
              <a:gd name="connsiteY13" fmla="*/ 0 h 6858000"/>
              <a:gd name="connsiteX14" fmla="*/ 6858005 w 6858005"/>
              <a:gd name="connsiteY14" fmla="*/ 2245105 h 6858000"/>
              <a:gd name="connsiteX15" fmla="*/ 4612897 w 6858005"/>
              <a:gd name="connsiteY15" fmla="*/ 2245105 h 6858000"/>
              <a:gd name="connsiteX16" fmla="*/ 2306448 w 6858005"/>
              <a:gd name="connsiteY16" fmla="*/ 0 h 6858000"/>
              <a:gd name="connsiteX17" fmla="*/ 4551556 w 6858005"/>
              <a:gd name="connsiteY17" fmla="*/ 0 h 6858000"/>
              <a:gd name="connsiteX18" fmla="*/ 4551556 w 6858005"/>
              <a:gd name="connsiteY18" fmla="*/ 2245105 h 6858000"/>
              <a:gd name="connsiteX19" fmla="*/ 2306448 w 6858005"/>
              <a:gd name="connsiteY19" fmla="*/ 2245105 h 6858000"/>
              <a:gd name="connsiteX20" fmla="*/ 0 w 6858005"/>
              <a:gd name="connsiteY20" fmla="*/ 0 h 6858000"/>
              <a:gd name="connsiteX21" fmla="*/ 2245108 w 6858005"/>
              <a:gd name="connsiteY21" fmla="*/ 0 h 6858000"/>
              <a:gd name="connsiteX22" fmla="*/ 2245108 w 6858005"/>
              <a:gd name="connsiteY22" fmla="*/ 2245105 h 6858000"/>
              <a:gd name="connsiteX23" fmla="*/ 0 w 6858005"/>
              <a:gd name="connsiteY23" fmla="*/ 22451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58005" h="6858000">
                <a:moveTo>
                  <a:pt x="4612897" y="4612895"/>
                </a:moveTo>
                <a:lnTo>
                  <a:pt x="6858005" y="4612895"/>
                </a:lnTo>
                <a:lnTo>
                  <a:pt x="6858005" y="6858000"/>
                </a:lnTo>
                <a:lnTo>
                  <a:pt x="4612897" y="6858000"/>
                </a:lnTo>
                <a:close/>
                <a:moveTo>
                  <a:pt x="3" y="2306453"/>
                </a:moveTo>
                <a:lnTo>
                  <a:pt x="4551556" y="2306453"/>
                </a:lnTo>
                <a:lnTo>
                  <a:pt x="4551556" y="6858000"/>
                </a:lnTo>
                <a:lnTo>
                  <a:pt x="3" y="6858000"/>
                </a:lnTo>
                <a:close/>
                <a:moveTo>
                  <a:pt x="4612897" y="2306448"/>
                </a:moveTo>
                <a:lnTo>
                  <a:pt x="6858005" y="2306448"/>
                </a:lnTo>
                <a:lnTo>
                  <a:pt x="6858005" y="4551553"/>
                </a:lnTo>
                <a:lnTo>
                  <a:pt x="4612897" y="4551553"/>
                </a:lnTo>
                <a:close/>
                <a:moveTo>
                  <a:pt x="4612897" y="0"/>
                </a:moveTo>
                <a:lnTo>
                  <a:pt x="6858005" y="0"/>
                </a:lnTo>
                <a:lnTo>
                  <a:pt x="6858005" y="2245105"/>
                </a:lnTo>
                <a:lnTo>
                  <a:pt x="4612897" y="2245105"/>
                </a:lnTo>
                <a:close/>
                <a:moveTo>
                  <a:pt x="2306448" y="0"/>
                </a:moveTo>
                <a:lnTo>
                  <a:pt x="4551556" y="0"/>
                </a:lnTo>
                <a:lnTo>
                  <a:pt x="4551556" y="2245105"/>
                </a:lnTo>
                <a:lnTo>
                  <a:pt x="2306448" y="2245105"/>
                </a:lnTo>
                <a:close/>
                <a:moveTo>
                  <a:pt x="0" y="0"/>
                </a:moveTo>
                <a:lnTo>
                  <a:pt x="2245108" y="0"/>
                </a:lnTo>
                <a:lnTo>
                  <a:pt x="2245108" y="2245105"/>
                </a:lnTo>
                <a:lnTo>
                  <a:pt x="0" y="224510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06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340983" y="1861092"/>
            <a:ext cx="1510034" cy="1326806"/>
          </a:xfrm>
          <a:custGeom>
            <a:avLst/>
            <a:gdLst>
              <a:gd name="connsiteX0" fmla="*/ 589788 w 1342471"/>
              <a:gd name="connsiteY0" fmla="*/ 0 h 1179576"/>
              <a:gd name="connsiteX1" fmla="*/ 1179576 w 1342471"/>
              <a:gd name="connsiteY1" fmla="*/ 589788 h 1179576"/>
              <a:gd name="connsiteX2" fmla="*/ 1172063 w 1342471"/>
              <a:gd name="connsiteY2" fmla="*/ 664316 h 1179576"/>
              <a:gd name="connsiteX3" fmla="*/ 1342471 w 1342471"/>
              <a:gd name="connsiteY3" fmla="*/ 853118 h 1179576"/>
              <a:gd name="connsiteX4" fmla="*/ 1103083 w 1342471"/>
              <a:gd name="connsiteY4" fmla="*/ 874899 h 1179576"/>
              <a:gd name="connsiteX5" fmla="*/ 1078850 w 1342471"/>
              <a:gd name="connsiteY5" fmla="*/ 919544 h 1179576"/>
              <a:gd name="connsiteX6" fmla="*/ 589788 w 1342471"/>
              <a:gd name="connsiteY6" fmla="*/ 1179576 h 1179576"/>
              <a:gd name="connsiteX7" fmla="*/ 0 w 1342471"/>
              <a:gd name="connsiteY7" fmla="*/ 589788 h 1179576"/>
              <a:gd name="connsiteX8" fmla="*/ 589788 w 1342471"/>
              <a:gd name="connsiteY8" fmla="*/ 0 h 1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471" h="1179576">
                <a:moveTo>
                  <a:pt x="589788" y="0"/>
                </a:moveTo>
                <a:cubicBezTo>
                  <a:pt x="915519" y="0"/>
                  <a:pt x="1179576" y="264057"/>
                  <a:pt x="1179576" y="589788"/>
                </a:cubicBezTo>
                <a:lnTo>
                  <a:pt x="1172063" y="664316"/>
                </a:lnTo>
                <a:lnTo>
                  <a:pt x="1342471" y="853118"/>
                </a:lnTo>
                <a:lnTo>
                  <a:pt x="1103083" y="874899"/>
                </a:lnTo>
                <a:lnTo>
                  <a:pt x="1078850" y="919544"/>
                </a:lnTo>
                <a:cubicBezTo>
                  <a:pt x="972861" y="1076429"/>
                  <a:pt x="793370" y="1179576"/>
                  <a:pt x="589788" y="1179576"/>
                </a:cubicBezTo>
                <a:cubicBezTo>
                  <a:pt x="264057" y="1179576"/>
                  <a:pt x="0" y="915519"/>
                  <a:pt x="0" y="589788"/>
                </a:cubicBezTo>
                <a:cubicBezTo>
                  <a:pt x="0" y="264057"/>
                  <a:pt x="264057" y="0"/>
                  <a:pt x="5897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3393714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39644" y="1845764"/>
            <a:ext cx="1895708" cy="1895708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27088" y="1845764"/>
            <a:ext cx="1895708" cy="1895708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14532" y="1845764"/>
            <a:ext cx="1895708" cy="1895708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301976" y="1845764"/>
            <a:ext cx="1895708" cy="1895708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4095051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4839" y="1831188"/>
            <a:ext cx="2485946" cy="248594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43630" y="1831188"/>
            <a:ext cx="2485946" cy="248594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62421" y="1831188"/>
            <a:ext cx="2485946" cy="248594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081212" y="1831188"/>
            <a:ext cx="2485946" cy="248594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2418853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893985" y="4187027"/>
            <a:ext cx="2046798" cy="204679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68879" y="4187027"/>
            <a:ext cx="2046798" cy="204679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368879" y="1688623"/>
            <a:ext cx="2046798" cy="204679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93985" y="1688623"/>
            <a:ext cx="2046798" cy="204679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3676805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4839" y="1831188"/>
            <a:ext cx="2485946" cy="377873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43630" y="1831188"/>
            <a:ext cx="2485946" cy="377873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62421" y="1831188"/>
            <a:ext cx="2485946" cy="377873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081212" y="1831188"/>
            <a:ext cx="2485946" cy="377873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11746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355157" y="1968206"/>
            <a:ext cx="1895708" cy="1895708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54457" y="4295733"/>
            <a:ext cx="1895708" cy="1895708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355157" y="4295733"/>
            <a:ext cx="1895708" cy="1895708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4457" y="1968206"/>
            <a:ext cx="1895708" cy="1895708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3608416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127887" y="1816018"/>
            <a:ext cx="1494110" cy="149411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815331" y="1816018"/>
            <a:ext cx="1494110" cy="149411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502775" y="1816018"/>
            <a:ext cx="1494110" cy="149411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440443" y="4287026"/>
            <a:ext cx="1494110" cy="149411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127887" y="4287026"/>
            <a:ext cx="1494110" cy="149411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815331" y="4287026"/>
            <a:ext cx="1494110" cy="149411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502775" y="4287026"/>
            <a:ext cx="1494110" cy="149411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440443" y="1816018"/>
            <a:ext cx="1494110" cy="149411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4173577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127887" y="1816018"/>
            <a:ext cx="1494110" cy="14941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815331" y="1816018"/>
            <a:ext cx="1494110" cy="14941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502775" y="1816018"/>
            <a:ext cx="1494110" cy="14941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440443" y="4287026"/>
            <a:ext cx="1494110" cy="14941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127887" y="4287026"/>
            <a:ext cx="1494110" cy="14941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815331" y="4287026"/>
            <a:ext cx="1494110" cy="14941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502775" y="4287026"/>
            <a:ext cx="1494110" cy="14941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440443" y="1816018"/>
            <a:ext cx="1494110" cy="14941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974230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EBEA2-E75F-4D2B-898F-122049D1463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0D084-39BF-4E4B-88BA-A3CB8221F6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17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EBEA2-E75F-4D2B-898F-122049D1463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0D084-39BF-4E4B-88BA-A3CB8221F6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4910937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4910937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286501" y="-1375081"/>
            <a:ext cx="5486399" cy="3143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286501" y="1856381"/>
            <a:ext cx="5486399" cy="3143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286501" y="5087842"/>
            <a:ext cx="5486399" cy="3143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49637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EBEA2-E75F-4D2B-898F-122049D1463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0D084-39BF-4E4B-88BA-A3CB8221F6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51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EBEA2-E75F-4D2B-898F-122049D1463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0D084-39BF-4E4B-88BA-A3CB8221F6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44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519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1803693" y="345322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7089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03693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30295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256917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983521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710135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436740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7089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803693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530295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0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256917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1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983521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710135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436740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77089" y="1726615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77089" y="345322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7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10436740" y="1726610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10436740" y="345321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8704240" y="1726610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1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1758134" y="345322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510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58134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05756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253398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001022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748656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496281" y="2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0510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758134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505756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0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253398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1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001022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748656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496281" y="517983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0510" y="1726615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10510" y="345322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7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10496281" y="1726610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10496281" y="3453216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8742761" y="1726610"/>
            <a:ext cx="1678164" cy="1678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14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10511" y="3"/>
            <a:ext cx="12163934" cy="6857997"/>
          </a:xfrm>
          <a:custGeom>
            <a:avLst/>
            <a:gdLst>
              <a:gd name="connsiteX0" fmla="*/ 10485770 w 12163934"/>
              <a:gd name="connsiteY0" fmla="*/ 5179833 h 6857997"/>
              <a:gd name="connsiteX1" fmla="*/ 12163934 w 12163934"/>
              <a:gd name="connsiteY1" fmla="*/ 5179833 h 6857997"/>
              <a:gd name="connsiteX2" fmla="*/ 12163934 w 12163934"/>
              <a:gd name="connsiteY2" fmla="*/ 6857997 h 6857997"/>
              <a:gd name="connsiteX3" fmla="*/ 10485770 w 12163934"/>
              <a:gd name="connsiteY3" fmla="*/ 6857997 h 6857997"/>
              <a:gd name="connsiteX4" fmla="*/ 8738145 w 12163934"/>
              <a:gd name="connsiteY4" fmla="*/ 5179833 h 6857997"/>
              <a:gd name="connsiteX5" fmla="*/ 10416309 w 12163934"/>
              <a:gd name="connsiteY5" fmla="*/ 5179833 h 6857997"/>
              <a:gd name="connsiteX6" fmla="*/ 10416309 w 12163934"/>
              <a:gd name="connsiteY6" fmla="*/ 6857997 h 6857997"/>
              <a:gd name="connsiteX7" fmla="*/ 8738145 w 12163934"/>
              <a:gd name="connsiteY7" fmla="*/ 6857997 h 6857997"/>
              <a:gd name="connsiteX8" fmla="*/ 6990511 w 12163934"/>
              <a:gd name="connsiteY8" fmla="*/ 5179833 h 6857997"/>
              <a:gd name="connsiteX9" fmla="*/ 8668675 w 12163934"/>
              <a:gd name="connsiteY9" fmla="*/ 5179833 h 6857997"/>
              <a:gd name="connsiteX10" fmla="*/ 8668675 w 12163934"/>
              <a:gd name="connsiteY10" fmla="*/ 6857997 h 6857997"/>
              <a:gd name="connsiteX11" fmla="*/ 6990511 w 12163934"/>
              <a:gd name="connsiteY11" fmla="*/ 6857997 h 6857997"/>
              <a:gd name="connsiteX12" fmla="*/ 5242888 w 12163934"/>
              <a:gd name="connsiteY12" fmla="*/ 5179833 h 6857997"/>
              <a:gd name="connsiteX13" fmla="*/ 6921051 w 12163934"/>
              <a:gd name="connsiteY13" fmla="*/ 5179833 h 6857997"/>
              <a:gd name="connsiteX14" fmla="*/ 6921051 w 12163934"/>
              <a:gd name="connsiteY14" fmla="*/ 6857997 h 6857997"/>
              <a:gd name="connsiteX15" fmla="*/ 5242888 w 12163934"/>
              <a:gd name="connsiteY15" fmla="*/ 6857997 h 6857997"/>
              <a:gd name="connsiteX16" fmla="*/ 3495247 w 12163934"/>
              <a:gd name="connsiteY16" fmla="*/ 5179833 h 6857997"/>
              <a:gd name="connsiteX17" fmla="*/ 5173410 w 12163934"/>
              <a:gd name="connsiteY17" fmla="*/ 5179833 h 6857997"/>
              <a:gd name="connsiteX18" fmla="*/ 5173410 w 12163934"/>
              <a:gd name="connsiteY18" fmla="*/ 6857997 h 6857997"/>
              <a:gd name="connsiteX19" fmla="*/ 3495247 w 12163934"/>
              <a:gd name="connsiteY19" fmla="*/ 6857997 h 6857997"/>
              <a:gd name="connsiteX20" fmla="*/ 1747625 w 12163934"/>
              <a:gd name="connsiteY20" fmla="*/ 5179833 h 6857997"/>
              <a:gd name="connsiteX21" fmla="*/ 3425789 w 12163934"/>
              <a:gd name="connsiteY21" fmla="*/ 5179833 h 6857997"/>
              <a:gd name="connsiteX22" fmla="*/ 3425789 w 12163934"/>
              <a:gd name="connsiteY22" fmla="*/ 6857997 h 6857997"/>
              <a:gd name="connsiteX23" fmla="*/ 1747625 w 12163934"/>
              <a:gd name="connsiteY23" fmla="*/ 6857997 h 6857997"/>
              <a:gd name="connsiteX24" fmla="*/ 1 w 12163934"/>
              <a:gd name="connsiteY24" fmla="*/ 5179833 h 6857997"/>
              <a:gd name="connsiteX25" fmla="*/ 1678165 w 12163934"/>
              <a:gd name="connsiteY25" fmla="*/ 5179833 h 6857997"/>
              <a:gd name="connsiteX26" fmla="*/ 1678165 w 12163934"/>
              <a:gd name="connsiteY26" fmla="*/ 6857997 h 6857997"/>
              <a:gd name="connsiteX27" fmla="*/ 1 w 12163934"/>
              <a:gd name="connsiteY27" fmla="*/ 6857997 h 6857997"/>
              <a:gd name="connsiteX28" fmla="*/ 1747626 w 12163934"/>
              <a:gd name="connsiteY28" fmla="*/ 3453223 h 6857997"/>
              <a:gd name="connsiteX29" fmla="*/ 3425790 w 12163934"/>
              <a:gd name="connsiteY29" fmla="*/ 3453223 h 6857997"/>
              <a:gd name="connsiteX30" fmla="*/ 3425790 w 12163934"/>
              <a:gd name="connsiteY30" fmla="*/ 5131387 h 6857997"/>
              <a:gd name="connsiteX31" fmla="*/ 1747626 w 12163934"/>
              <a:gd name="connsiteY31" fmla="*/ 5131387 h 6857997"/>
              <a:gd name="connsiteX32" fmla="*/ 0 w 12163934"/>
              <a:gd name="connsiteY32" fmla="*/ 3453223 h 6857997"/>
              <a:gd name="connsiteX33" fmla="*/ 1678164 w 12163934"/>
              <a:gd name="connsiteY33" fmla="*/ 3453223 h 6857997"/>
              <a:gd name="connsiteX34" fmla="*/ 1678164 w 12163934"/>
              <a:gd name="connsiteY34" fmla="*/ 5131387 h 6857997"/>
              <a:gd name="connsiteX35" fmla="*/ 0 w 12163934"/>
              <a:gd name="connsiteY35" fmla="*/ 5131387 h 6857997"/>
              <a:gd name="connsiteX36" fmla="*/ 10485770 w 12163934"/>
              <a:gd name="connsiteY36" fmla="*/ 3453213 h 6857997"/>
              <a:gd name="connsiteX37" fmla="*/ 12163934 w 12163934"/>
              <a:gd name="connsiteY37" fmla="*/ 3453213 h 6857997"/>
              <a:gd name="connsiteX38" fmla="*/ 12163934 w 12163934"/>
              <a:gd name="connsiteY38" fmla="*/ 5131377 h 6857997"/>
              <a:gd name="connsiteX39" fmla="*/ 10485770 w 12163934"/>
              <a:gd name="connsiteY39" fmla="*/ 5131377 h 6857997"/>
              <a:gd name="connsiteX40" fmla="*/ 0 w 12163934"/>
              <a:gd name="connsiteY40" fmla="*/ 1726612 h 6857997"/>
              <a:gd name="connsiteX41" fmla="*/ 1678164 w 12163934"/>
              <a:gd name="connsiteY41" fmla="*/ 1726612 h 6857997"/>
              <a:gd name="connsiteX42" fmla="*/ 1678164 w 12163934"/>
              <a:gd name="connsiteY42" fmla="*/ 3404777 h 6857997"/>
              <a:gd name="connsiteX43" fmla="*/ 0 w 12163934"/>
              <a:gd name="connsiteY43" fmla="*/ 3404777 h 6857997"/>
              <a:gd name="connsiteX44" fmla="*/ 10485770 w 12163934"/>
              <a:gd name="connsiteY44" fmla="*/ 1726607 h 6857997"/>
              <a:gd name="connsiteX45" fmla="*/ 12163934 w 12163934"/>
              <a:gd name="connsiteY45" fmla="*/ 1726607 h 6857997"/>
              <a:gd name="connsiteX46" fmla="*/ 12163934 w 12163934"/>
              <a:gd name="connsiteY46" fmla="*/ 3404771 h 6857997"/>
              <a:gd name="connsiteX47" fmla="*/ 10485770 w 12163934"/>
              <a:gd name="connsiteY47" fmla="*/ 3404771 h 6857997"/>
              <a:gd name="connsiteX48" fmla="*/ 8732250 w 12163934"/>
              <a:gd name="connsiteY48" fmla="*/ 1726607 h 6857997"/>
              <a:gd name="connsiteX49" fmla="*/ 10410414 w 12163934"/>
              <a:gd name="connsiteY49" fmla="*/ 1726607 h 6857997"/>
              <a:gd name="connsiteX50" fmla="*/ 10410414 w 12163934"/>
              <a:gd name="connsiteY50" fmla="*/ 3404771 h 6857997"/>
              <a:gd name="connsiteX51" fmla="*/ 8732250 w 12163934"/>
              <a:gd name="connsiteY51" fmla="*/ 3404771 h 6857997"/>
              <a:gd name="connsiteX52" fmla="*/ 2 w 12163934"/>
              <a:gd name="connsiteY52" fmla="*/ 1 h 6857997"/>
              <a:gd name="connsiteX53" fmla="*/ 1678166 w 12163934"/>
              <a:gd name="connsiteY53" fmla="*/ 1 h 6857997"/>
              <a:gd name="connsiteX54" fmla="*/ 1678166 w 12163934"/>
              <a:gd name="connsiteY54" fmla="*/ 1678164 h 6857997"/>
              <a:gd name="connsiteX55" fmla="*/ 2 w 12163934"/>
              <a:gd name="connsiteY55" fmla="*/ 1678164 h 6857997"/>
              <a:gd name="connsiteX56" fmla="*/ 1747626 w 12163934"/>
              <a:gd name="connsiteY56" fmla="*/ 1 h 6857997"/>
              <a:gd name="connsiteX57" fmla="*/ 3425790 w 12163934"/>
              <a:gd name="connsiteY57" fmla="*/ 1 h 6857997"/>
              <a:gd name="connsiteX58" fmla="*/ 3425790 w 12163934"/>
              <a:gd name="connsiteY58" fmla="*/ 1678164 h 6857997"/>
              <a:gd name="connsiteX59" fmla="*/ 1747626 w 12163934"/>
              <a:gd name="connsiteY59" fmla="*/ 1678164 h 6857997"/>
              <a:gd name="connsiteX60" fmla="*/ 3495249 w 12163934"/>
              <a:gd name="connsiteY60" fmla="*/ 1 h 6857997"/>
              <a:gd name="connsiteX61" fmla="*/ 5173410 w 12163934"/>
              <a:gd name="connsiteY61" fmla="*/ 1 h 6857997"/>
              <a:gd name="connsiteX62" fmla="*/ 5173410 w 12163934"/>
              <a:gd name="connsiteY62" fmla="*/ 1678164 h 6857997"/>
              <a:gd name="connsiteX63" fmla="*/ 3495249 w 12163934"/>
              <a:gd name="connsiteY63" fmla="*/ 1678164 h 6857997"/>
              <a:gd name="connsiteX64" fmla="*/ 6990511 w 12163934"/>
              <a:gd name="connsiteY64" fmla="*/ 0 h 6857997"/>
              <a:gd name="connsiteX65" fmla="*/ 8668675 w 12163934"/>
              <a:gd name="connsiteY65" fmla="*/ 0 h 6857997"/>
              <a:gd name="connsiteX66" fmla="*/ 8668675 w 12163934"/>
              <a:gd name="connsiteY66" fmla="*/ 1678164 h 6857997"/>
              <a:gd name="connsiteX67" fmla="*/ 6990511 w 12163934"/>
              <a:gd name="connsiteY67" fmla="*/ 1678164 h 6857997"/>
              <a:gd name="connsiteX68" fmla="*/ 5242888 w 12163934"/>
              <a:gd name="connsiteY68" fmla="*/ 0 h 6857997"/>
              <a:gd name="connsiteX69" fmla="*/ 6921051 w 12163934"/>
              <a:gd name="connsiteY69" fmla="*/ 0 h 6857997"/>
              <a:gd name="connsiteX70" fmla="*/ 6921051 w 12163934"/>
              <a:gd name="connsiteY70" fmla="*/ 1678164 h 6857997"/>
              <a:gd name="connsiteX71" fmla="*/ 5242888 w 12163934"/>
              <a:gd name="connsiteY71" fmla="*/ 1678164 h 6857997"/>
              <a:gd name="connsiteX72" fmla="*/ 8738145 w 12163934"/>
              <a:gd name="connsiteY72" fmla="*/ 0 h 6857997"/>
              <a:gd name="connsiteX73" fmla="*/ 10416309 w 12163934"/>
              <a:gd name="connsiteY73" fmla="*/ 0 h 6857997"/>
              <a:gd name="connsiteX74" fmla="*/ 10416309 w 12163934"/>
              <a:gd name="connsiteY74" fmla="*/ 1678164 h 6857997"/>
              <a:gd name="connsiteX75" fmla="*/ 8738145 w 12163934"/>
              <a:gd name="connsiteY75" fmla="*/ 1678164 h 6857997"/>
              <a:gd name="connsiteX76" fmla="*/ 10485770 w 12163934"/>
              <a:gd name="connsiteY76" fmla="*/ 0 h 6857997"/>
              <a:gd name="connsiteX77" fmla="*/ 12163934 w 12163934"/>
              <a:gd name="connsiteY77" fmla="*/ 0 h 6857997"/>
              <a:gd name="connsiteX78" fmla="*/ 12163934 w 12163934"/>
              <a:gd name="connsiteY78" fmla="*/ 1678164 h 6857997"/>
              <a:gd name="connsiteX79" fmla="*/ 10485770 w 12163934"/>
              <a:gd name="connsiteY79" fmla="*/ 1678164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163934" h="6857997">
                <a:moveTo>
                  <a:pt x="10485770" y="5179833"/>
                </a:moveTo>
                <a:lnTo>
                  <a:pt x="12163934" y="5179833"/>
                </a:lnTo>
                <a:lnTo>
                  <a:pt x="12163934" y="6857997"/>
                </a:lnTo>
                <a:lnTo>
                  <a:pt x="10485770" y="6857997"/>
                </a:lnTo>
                <a:close/>
                <a:moveTo>
                  <a:pt x="8738145" y="5179833"/>
                </a:moveTo>
                <a:lnTo>
                  <a:pt x="10416309" y="5179833"/>
                </a:lnTo>
                <a:lnTo>
                  <a:pt x="10416309" y="6857997"/>
                </a:lnTo>
                <a:lnTo>
                  <a:pt x="8738145" y="6857997"/>
                </a:lnTo>
                <a:close/>
                <a:moveTo>
                  <a:pt x="6990511" y="5179833"/>
                </a:moveTo>
                <a:lnTo>
                  <a:pt x="8668675" y="5179833"/>
                </a:lnTo>
                <a:lnTo>
                  <a:pt x="8668675" y="6857997"/>
                </a:lnTo>
                <a:lnTo>
                  <a:pt x="6990511" y="6857997"/>
                </a:lnTo>
                <a:close/>
                <a:moveTo>
                  <a:pt x="5242888" y="5179833"/>
                </a:moveTo>
                <a:lnTo>
                  <a:pt x="6921051" y="5179833"/>
                </a:lnTo>
                <a:lnTo>
                  <a:pt x="6921051" y="6857997"/>
                </a:lnTo>
                <a:lnTo>
                  <a:pt x="5242888" y="6857997"/>
                </a:lnTo>
                <a:close/>
                <a:moveTo>
                  <a:pt x="3495247" y="5179833"/>
                </a:moveTo>
                <a:lnTo>
                  <a:pt x="5173410" y="5179833"/>
                </a:lnTo>
                <a:lnTo>
                  <a:pt x="5173410" y="6857997"/>
                </a:lnTo>
                <a:lnTo>
                  <a:pt x="3495247" y="6857997"/>
                </a:lnTo>
                <a:close/>
                <a:moveTo>
                  <a:pt x="1747625" y="5179833"/>
                </a:moveTo>
                <a:lnTo>
                  <a:pt x="3425789" y="5179833"/>
                </a:lnTo>
                <a:lnTo>
                  <a:pt x="3425789" y="6857997"/>
                </a:lnTo>
                <a:lnTo>
                  <a:pt x="1747625" y="6857997"/>
                </a:lnTo>
                <a:close/>
                <a:moveTo>
                  <a:pt x="1" y="5179833"/>
                </a:moveTo>
                <a:lnTo>
                  <a:pt x="1678165" y="5179833"/>
                </a:lnTo>
                <a:lnTo>
                  <a:pt x="1678165" y="6857997"/>
                </a:lnTo>
                <a:lnTo>
                  <a:pt x="1" y="6857997"/>
                </a:lnTo>
                <a:close/>
                <a:moveTo>
                  <a:pt x="1747626" y="3453223"/>
                </a:moveTo>
                <a:lnTo>
                  <a:pt x="3425790" y="3453223"/>
                </a:lnTo>
                <a:lnTo>
                  <a:pt x="3425790" y="5131387"/>
                </a:lnTo>
                <a:lnTo>
                  <a:pt x="1747626" y="5131387"/>
                </a:lnTo>
                <a:close/>
                <a:moveTo>
                  <a:pt x="0" y="3453223"/>
                </a:moveTo>
                <a:lnTo>
                  <a:pt x="1678164" y="3453223"/>
                </a:lnTo>
                <a:lnTo>
                  <a:pt x="1678164" y="5131387"/>
                </a:lnTo>
                <a:lnTo>
                  <a:pt x="0" y="5131387"/>
                </a:lnTo>
                <a:close/>
                <a:moveTo>
                  <a:pt x="10485770" y="3453213"/>
                </a:moveTo>
                <a:lnTo>
                  <a:pt x="12163934" y="3453213"/>
                </a:lnTo>
                <a:lnTo>
                  <a:pt x="12163934" y="5131377"/>
                </a:lnTo>
                <a:lnTo>
                  <a:pt x="10485770" y="5131377"/>
                </a:lnTo>
                <a:close/>
                <a:moveTo>
                  <a:pt x="0" y="1726612"/>
                </a:moveTo>
                <a:lnTo>
                  <a:pt x="1678164" y="1726612"/>
                </a:lnTo>
                <a:lnTo>
                  <a:pt x="1678164" y="3404777"/>
                </a:lnTo>
                <a:lnTo>
                  <a:pt x="0" y="3404777"/>
                </a:lnTo>
                <a:close/>
                <a:moveTo>
                  <a:pt x="10485770" y="1726607"/>
                </a:moveTo>
                <a:lnTo>
                  <a:pt x="12163934" y="1726607"/>
                </a:lnTo>
                <a:lnTo>
                  <a:pt x="12163934" y="3404771"/>
                </a:lnTo>
                <a:lnTo>
                  <a:pt x="10485770" y="3404771"/>
                </a:lnTo>
                <a:close/>
                <a:moveTo>
                  <a:pt x="8732250" y="1726607"/>
                </a:moveTo>
                <a:lnTo>
                  <a:pt x="10410414" y="1726607"/>
                </a:lnTo>
                <a:lnTo>
                  <a:pt x="10410414" y="3404771"/>
                </a:lnTo>
                <a:lnTo>
                  <a:pt x="8732250" y="3404771"/>
                </a:lnTo>
                <a:close/>
                <a:moveTo>
                  <a:pt x="2" y="1"/>
                </a:moveTo>
                <a:lnTo>
                  <a:pt x="1678166" y="1"/>
                </a:lnTo>
                <a:lnTo>
                  <a:pt x="1678166" y="1678164"/>
                </a:lnTo>
                <a:lnTo>
                  <a:pt x="2" y="1678164"/>
                </a:lnTo>
                <a:close/>
                <a:moveTo>
                  <a:pt x="1747626" y="1"/>
                </a:moveTo>
                <a:lnTo>
                  <a:pt x="3425790" y="1"/>
                </a:lnTo>
                <a:lnTo>
                  <a:pt x="3425790" y="1678164"/>
                </a:lnTo>
                <a:lnTo>
                  <a:pt x="1747626" y="1678164"/>
                </a:lnTo>
                <a:close/>
                <a:moveTo>
                  <a:pt x="3495249" y="1"/>
                </a:moveTo>
                <a:lnTo>
                  <a:pt x="5173410" y="1"/>
                </a:lnTo>
                <a:lnTo>
                  <a:pt x="5173410" y="1678164"/>
                </a:lnTo>
                <a:lnTo>
                  <a:pt x="3495249" y="1678164"/>
                </a:lnTo>
                <a:close/>
                <a:moveTo>
                  <a:pt x="6990511" y="0"/>
                </a:moveTo>
                <a:lnTo>
                  <a:pt x="8668675" y="0"/>
                </a:lnTo>
                <a:lnTo>
                  <a:pt x="8668675" y="1678164"/>
                </a:lnTo>
                <a:lnTo>
                  <a:pt x="6990511" y="1678164"/>
                </a:lnTo>
                <a:close/>
                <a:moveTo>
                  <a:pt x="5242888" y="0"/>
                </a:moveTo>
                <a:lnTo>
                  <a:pt x="6921051" y="0"/>
                </a:lnTo>
                <a:lnTo>
                  <a:pt x="6921051" y="1678164"/>
                </a:lnTo>
                <a:lnTo>
                  <a:pt x="5242888" y="1678164"/>
                </a:lnTo>
                <a:close/>
                <a:moveTo>
                  <a:pt x="8738145" y="0"/>
                </a:moveTo>
                <a:lnTo>
                  <a:pt x="10416309" y="0"/>
                </a:lnTo>
                <a:lnTo>
                  <a:pt x="10416309" y="1678164"/>
                </a:lnTo>
                <a:lnTo>
                  <a:pt x="8738145" y="1678164"/>
                </a:lnTo>
                <a:close/>
                <a:moveTo>
                  <a:pt x="10485770" y="0"/>
                </a:moveTo>
                <a:lnTo>
                  <a:pt x="12163934" y="0"/>
                </a:lnTo>
                <a:lnTo>
                  <a:pt x="12163934" y="1678164"/>
                </a:lnTo>
                <a:lnTo>
                  <a:pt x="10485770" y="16781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067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55333" y="1"/>
            <a:ext cx="12079909" cy="6857999"/>
          </a:xfrm>
          <a:custGeom>
            <a:avLst/>
            <a:gdLst>
              <a:gd name="connsiteX0" fmla="*/ 6955989 w 12079909"/>
              <a:gd name="connsiteY0" fmla="*/ 5212079 h 6857999"/>
              <a:gd name="connsiteX1" fmla="*/ 8601909 w 12079909"/>
              <a:gd name="connsiteY1" fmla="*/ 5212079 h 6857999"/>
              <a:gd name="connsiteX2" fmla="*/ 8601909 w 12079909"/>
              <a:gd name="connsiteY2" fmla="*/ 6857999 h 6857999"/>
              <a:gd name="connsiteX3" fmla="*/ 6955989 w 12079909"/>
              <a:gd name="connsiteY3" fmla="*/ 6857999 h 6857999"/>
              <a:gd name="connsiteX4" fmla="*/ 5216992 w 12079909"/>
              <a:gd name="connsiteY4" fmla="*/ 5212079 h 6857999"/>
              <a:gd name="connsiteX5" fmla="*/ 6862912 w 12079909"/>
              <a:gd name="connsiteY5" fmla="*/ 5212079 h 6857999"/>
              <a:gd name="connsiteX6" fmla="*/ 6862912 w 12079909"/>
              <a:gd name="connsiteY6" fmla="*/ 6857999 h 6857999"/>
              <a:gd name="connsiteX7" fmla="*/ 5216992 w 12079909"/>
              <a:gd name="connsiteY7" fmla="*/ 6857999 h 6857999"/>
              <a:gd name="connsiteX8" fmla="*/ 1738996 w 12079909"/>
              <a:gd name="connsiteY8" fmla="*/ 5212079 h 6857999"/>
              <a:gd name="connsiteX9" fmla="*/ 3384916 w 12079909"/>
              <a:gd name="connsiteY9" fmla="*/ 5212079 h 6857999"/>
              <a:gd name="connsiteX10" fmla="*/ 3384916 w 12079909"/>
              <a:gd name="connsiteY10" fmla="*/ 6857999 h 6857999"/>
              <a:gd name="connsiteX11" fmla="*/ 1738996 w 12079909"/>
              <a:gd name="connsiteY11" fmla="*/ 6857999 h 6857999"/>
              <a:gd name="connsiteX12" fmla="*/ 10433989 w 12079909"/>
              <a:gd name="connsiteY12" fmla="*/ 5209617 h 6857999"/>
              <a:gd name="connsiteX13" fmla="*/ 12079909 w 12079909"/>
              <a:gd name="connsiteY13" fmla="*/ 5209617 h 6857999"/>
              <a:gd name="connsiteX14" fmla="*/ 12079909 w 12079909"/>
              <a:gd name="connsiteY14" fmla="*/ 6855537 h 6857999"/>
              <a:gd name="connsiteX15" fmla="*/ 10433989 w 12079909"/>
              <a:gd name="connsiteY15" fmla="*/ 6855537 h 6857999"/>
              <a:gd name="connsiteX16" fmla="*/ 8694990 w 12079909"/>
              <a:gd name="connsiteY16" fmla="*/ 5209617 h 6857999"/>
              <a:gd name="connsiteX17" fmla="*/ 10340910 w 12079909"/>
              <a:gd name="connsiteY17" fmla="*/ 5209617 h 6857999"/>
              <a:gd name="connsiteX18" fmla="*/ 10340910 w 12079909"/>
              <a:gd name="connsiteY18" fmla="*/ 6855537 h 6857999"/>
              <a:gd name="connsiteX19" fmla="*/ 8694990 w 12079909"/>
              <a:gd name="connsiteY19" fmla="*/ 6855537 h 6857999"/>
              <a:gd name="connsiteX20" fmla="*/ 3477995 w 12079909"/>
              <a:gd name="connsiteY20" fmla="*/ 5209617 h 6857999"/>
              <a:gd name="connsiteX21" fmla="*/ 5123914 w 12079909"/>
              <a:gd name="connsiteY21" fmla="*/ 5209617 h 6857999"/>
              <a:gd name="connsiteX22" fmla="*/ 5123914 w 12079909"/>
              <a:gd name="connsiteY22" fmla="*/ 6855537 h 6857999"/>
              <a:gd name="connsiteX23" fmla="*/ 3477995 w 12079909"/>
              <a:gd name="connsiteY23" fmla="*/ 6855537 h 6857999"/>
              <a:gd name="connsiteX24" fmla="*/ 0 w 12079909"/>
              <a:gd name="connsiteY24" fmla="*/ 5209617 h 6857999"/>
              <a:gd name="connsiteX25" fmla="*/ 1645920 w 12079909"/>
              <a:gd name="connsiteY25" fmla="*/ 5209617 h 6857999"/>
              <a:gd name="connsiteX26" fmla="*/ 1645920 w 12079909"/>
              <a:gd name="connsiteY26" fmla="*/ 6855537 h 6857999"/>
              <a:gd name="connsiteX27" fmla="*/ 0 w 12079909"/>
              <a:gd name="connsiteY27" fmla="*/ 6855537 h 6857999"/>
              <a:gd name="connsiteX28" fmla="*/ 1738996 w 12079909"/>
              <a:gd name="connsiteY28" fmla="*/ 3481891 h 6857999"/>
              <a:gd name="connsiteX29" fmla="*/ 3384916 w 12079909"/>
              <a:gd name="connsiteY29" fmla="*/ 3481891 h 6857999"/>
              <a:gd name="connsiteX30" fmla="*/ 3384916 w 12079909"/>
              <a:gd name="connsiteY30" fmla="*/ 5127811 h 6857999"/>
              <a:gd name="connsiteX31" fmla="*/ 1738996 w 12079909"/>
              <a:gd name="connsiteY31" fmla="*/ 5127811 h 6857999"/>
              <a:gd name="connsiteX32" fmla="*/ 10433989 w 12079909"/>
              <a:gd name="connsiteY32" fmla="*/ 3479429 h 6857999"/>
              <a:gd name="connsiteX33" fmla="*/ 12079909 w 12079909"/>
              <a:gd name="connsiteY33" fmla="*/ 3479429 h 6857999"/>
              <a:gd name="connsiteX34" fmla="*/ 12079909 w 12079909"/>
              <a:gd name="connsiteY34" fmla="*/ 5125349 h 6857999"/>
              <a:gd name="connsiteX35" fmla="*/ 10433989 w 12079909"/>
              <a:gd name="connsiteY35" fmla="*/ 5125349 h 6857999"/>
              <a:gd name="connsiteX36" fmla="*/ 0 w 12079909"/>
              <a:gd name="connsiteY36" fmla="*/ 3479429 h 6857999"/>
              <a:gd name="connsiteX37" fmla="*/ 1645920 w 12079909"/>
              <a:gd name="connsiteY37" fmla="*/ 3479429 h 6857999"/>
              <a:gd name="connsiteX38" fmla="*/ 1645920 w 12079909"/>
              <a:gd name="connsiteY38" fmla="*/ 5125349 h 6857999"/>
              <a:gd name="connsiteX39" fmla="*/ 0 w 12079909"/>
              <a:gd name="connsiteY39" fmla="*/ 5125349 h 6857999"/>
              <a:gd name="connsiteX40" fmla="*/ 0 w 12079909"/>
              <a:gd name="connsiteY40" fmla="*/ 1736541 h 6857999"/>
              <a:gd name="connsiteX41" fmla="*/ 1645920 w 12079909"/>
              <a:gd name="connsiteY41" fmla="*/ 1736541 h 6857999"/>
              <a:gd name="connsiteX42" fmla="*/ 1645920 w 12079909"/>
              <a:gd name="connsiteY42" fmla="*/ 3382461 h 6857999"/>
              <a:gd name="connsiteX43" fmla="*/ 0 w 12079909"/>
              <a:gd name="connsiteY43" fmla="*/ 3382461 h 6857999"/>
              <a:gd name="connsiteX44" fmla="*/ 10433989 w 12079909"/>
              <a:gd name="connsiteY44" fmla="*/ 1736541 h 6857999"/>
              <a:gd name="connsiteX45" fmla="*/ 12079909 w 12079909"/>
              <a:gd name="connsiteY45" fmla="*/ 1736541 h 6857999"/>
              <a:gd name="connsiteX46" fmla="*/ 12079909 w 12079909"/>
              <a:gd name="connsiteY46" fmla="*/ 3382461 h 6857999"/>
              <a:gd name="connsiteX47" fmla="*/ 10433989 w 12079909"/>
              <a:gd name="connsiteY47" fmla="*/ 3382461 h 6857999"/>
              <a:gd name="connsiteX48" fmla="*/ 8694990 w 12079909"/>
              <a:gd name="connsiteY48" fmla="*/ 1736540 h 6857999"/>
              <a:gd name="connsiteX49" fmla="*/ 10340910 w 12079909"/>
              <a:gd name="connsiteY49" fmla="*/ 1736540 h 6857999"/>
              <a:gd name="connsiteX50" fmla="*/ 10340910 w 12079909"/>
              <a:gd name="connsiteY50" fmla="*/ 3382460 h 6857999"/>
              <a:gd name="connsiteX51" fmla="*/ 8694990 w 12079909"/>
              <a:gd name="connsiteY51" fmla="*/ 3382460 h 6857999"/>
              <a:gd name="connsiteX52" fmla="*/ 1738997 w 12079909"/>
              <a:gd name="connsiteY52" fmla="*/ 2462 h 6857999"/>
              <a:gd name="connsiteX53" fmla="*/ 3384917 w 12079909"/>
              <a:gd name="connsiteY53" fmla="*/ 2462 h 6857999"/>
              <a:gd name="connsiteX54" fmla="*/ 3384917 w 12079909"/>
              <a:gd name="connsiteY54" fmla="*/ 1648382 h 6857999"/>
              <a:gd name="connsiteX55" fmla="*/ 1738997 w 12079909"/>
              <a:gd name="connsiteY55" fmla="*/ 1648382 h 6857999"/>
              <a:gd name="connsiteX56" fmla="*/ 5216992 w 12079909"/>
              <a:gd name="connsiteY56" fmla="*/ 2461 h 6857999"/>
              <a:gd name="connsiteX57" fmla="*/ 6862912 w 12079909"/>
              <a:gd name="connsiteY57" fmla="*/ 2461 h 6857999"/>
              <a:gd name="connsiteX58" fmla="*/ 6862912 w 12079909"/>
              <a:gd name="connsiteY58" fmla="*/ 1648382 h 6857999"/>
              <a:gd name="connsiteX59" fmla="*/ 5216992 w 12079909"/>
              <a:gd name="connsiteY59" fmla="*/ 1648382 h 6857999"/>
              <a:gd name="connsiteX60" fmla="*/ 6955989 w 12079909"/>
              <a:gd name="connsiteY60" fmla="*/ 2461 h 6857999"/>
              <a:gd name="connsiteX61" fmla="*/ 8601909 w 12079909"/>
              <a:gd name="connsiteY61" fmla="*/ 2461 h 6857999"/>
              <a:gd name="connsiteX62" fmla="*/ 8601909 w 12079909"/>
              <a:gd name="connsiteY62" fmla="*/ 1648381 h 6857999"/>
              <a:gd name="connsiteX63" fmla="*/ 6955989 w 12079909"/>
              <a:gd name="connsiteY63" fmla="*/ 1648381 h 6857999"/>
              <a:gd name="connsiteX64" fmla="*/ 0 w 12079909"/>
              <a:gd name="connsiteY64" fmla="*/ 1 h 6857999"/>
              <a:gd name="connsiteX65" fmla="*/ 1645920 w 12079909"/>
              <a:gd name="connsiteY65" fmla="*/ 1 h 6857999"/>
              <a:gd name="connsiteX66" fmla="*/ 1645920 w 12079909"/>
              <a:gd name="connsiteY66" fmla="*/ 1645921 h 6857999"/>
              <a:gd name="connsiteX67" fmla="*/ 0 w 12079909"/>
              <a:gd name="connsiteY67" fmla="*/ 1645921 h 6857999"/>
              <a:gd name="connsiteX68" fmla="*/ 10433989 w 12079909"/>
              <a:gd name="connsiteY68" fmla="*/ 1 h 6857999"/>
              <a:gd name="connsiteX69" fmla="*/ 12079909 w 12079909"/>
              <a:gd name="connsiteY69" fmla="*/ 1 h 6857999"/>
              <a:gd name="connsiteX70" fmla="*/ 12079909 w 12079909"/>
              <a:gd name="connsiteY70" fmla="*/ 1645921 h 6857999"/>
              <a:gd name="connsiteX71" fmla="*/ 10433989 w 12079909"/>
              <a:gd name="connsiteY71" fmla="*/ 1645921 h 6857999"/>
              <a:gd name="connsiteX72" fmla="*/ 8694990 w 12079909"/>
              <a:gd name="connsiteY72" fmla="*/ 0 h 6857999"/>
              <a:gd name="connsiteX73" fmla="*/ 10340910 w 12079909"/>
              <a:gd name="connsiteY73" fmla="*/ 0 h 6857999"/>
              <a:gd name="connsiteX74" fmla="*/ 10340910 w 12079909"/>
              <a:gd name="connsiteY74" fmla="*/ 1645920 h 6857999"/>
              <a:gd name="connsiteX75" fmla="*/ 8694990 w 12079909"/>
              <a:gd name="connsiteY75" fmla="*/ 1645920 h 6857999"/>
              <a:gd name="connsiteX76" fmla="*/ 3477995 w 12079909"/>
              <a:gd name="connsiteY76" fmla="*/ 0 h 6857999"/>
              <a:gd name="connsiteX77" fmla="*/ 5123914 w 12079909"/>
              <a:gd name="connsiteY77" fmla="*/ 0 h 6857999"/>
              <a:gd name="connsiteX78" fmla="*/ 5123914 w 12079909"/>
              <a:gd name="connsiteY78" fmla="*/ 1645920 h 6857999"/>
              <a:gd name="connsiteX79" fmla="*/ 3477995 w 12079909"/>
              <a:gd name="connsiteY79" fmla="*/ 16459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079909" h="6857999">
                <a:moveTo>
                  <a:pt x="6955989" y="5212079"/>
                </a:moveTo>
                <a:lnTo>
                  <a:pt x="8601909" y="5212079"/>
                </a:lnTo>
                <a:lnTo>
                  <a:pt x="8601909" y="6857999"/>
                </a:lnTo>
                <a:lnTo>
                  <a:pt x="6955989" y="6857999"/>
                </a:lnTo>
                <a:close/>
                <a:moveTo>
                  <a:pt x="5216992" y="5212079"/>
                </a:moveTo>
                <a:lnTo>
                  <a:pt x="6862912" y="5212079"/>
                </a:lnTo>
                <a:lnTo>
                  <a:pt x="6862912" y="6857999"/>
                </a:lnTo>
                <a:lnTo>
                  <a:pt x="5216992" y="6857999"/>
                </a:lnTo>
                <a:close/>
                <a:moveTo>
                  <a:pt x="1738996" y="5212079"/>
                </a:moveTo>
                <a:lnTo>
                  <a:pt x="3384916" y="5212079"/>
                </a:lnTo>
                <a:lnTo>
                  <a:pt x="3384916" y="6857999"/>
                </a:lnTo>
                <a:lnTo>
                  <a:pt x="1738996" y="6857999"/>
                </a:lnTo>
                <a:close/>
                <a:moveTo>
                  <a:pt x="10433989" y="5209617"/>
                </a:moveTo>
                <a:lnTo>
                  <a:pt x="12079909" y="5209617"/>
                </a:lnTo>
                <a:lnTo>
                  <a:pt x="12079909" y="6855537"/>
                </a:lnTo>
                <a:lnTo>
                  <a:pt x="10433989" y="6855537"/>
                </a:lnTo>
                <a:close/>
                <a:moveTo>
                  <a:pt x="8694990" y="5209617"/>
                </a:moveTo>
                <a:lnTo>
                  <a:pt x="10340910" y="5209617"/>
                </a:lnTo>
                <a:lnTo>
                  <a:pt x="10340910" y="6855537"/>
                </a:lnTo>
                <a:lnTo>
                  <a:pt x="8694990" y="6855537"/>
                </a:lnTo>
                <a:close/>
                <a:moveTo>
                  <a:pt x="3477995" y="5209617"/>
                </a:moveTo>
                <a:lnTo>
                  <a:pt x="5123914" y="5209617"/>
                </a:lnTo>
                <a:lnTo>
                  <a:pt x="5123914" y="6855537"/>
                </a:lnTo>
                <a:lnTo>
                  <a:pt x="3477995" y="6855537"/>
                </a:lnTo>
                <a:close/>
                <a:moveTo>
                  <a:pt x="0" y="5209617"/>
                </a:moveTo>
                <a:lnTo>
                  <a:pt x="1645920" y="5209617"/>
                </a:lnTo>
                <a:lnTo>
                  <a:pt x="1645920" y="6855537"/>
                </a:lnTo>
                <a:lnTo>
                  <a:pt x="0" y="6855537"/>
                </a:lnTo>
                <a:close/>
                <a:moveTo>
                  <a:pt x="1738996" y="3481891"/>
                </a:moveTo>
                <a:lnTo>
                  <a:pt x="3384916" y="3481891"/>
                </a:lnTo>
                <a:lnTo>
                  <a:pt x="3384916" y="5127811"/>
                </a:lnTo>
                <a:lnTo>
                  <a:pt x="1738996" y="5127811"/>
                </a:lnTo>
                <a:close/>
                <a:moveTo>
                  <a:pt x="10433989" y="3479429"/>
                </a:moveTo>
                <a:lnTo>
                  <a:pt x="12079909" y="3479429"/>
                </a:lnTo>
                <a:lnTo>
                  <a:pt x="12079909" y="5125349"/>
                </a:lnTo>
                <a:lnTo>
                  <a:pt x="10433989" y="5125349"/>
                </a:lnTo>
                <a:close/>
                <a:moveTo>
                  <a:pt x="0" y="3479429"/>
                </a:moveTo>
                <a:lnTo>
                  <a:pt x="1645920" y="3479429"/>
                </a:lnTo>
                <a:lnTo>
                  <a:pt x="1645920" y="5125349"/>
                </a:lnTo>
                <a:lnTo>
                  <a:pt x="0" y="5125349"/>
                </a:lnTo>
                <a:close/>
                <a:moveTo>
                  <a:pt x="0" y="1736541"/>
                </a:moveTo>
                <a:lnTo>
                  <a:pt x="1645920" y="1736541"/>
                </a:lnTo>
                <a:lnTo>
                  <a:pt x="1645920" y="3382461"/>
                </a:lnTo>
                <a:lnTo>
                  <a:pt x="0" y="3382461"/>
                </a:lnTo>
                <a:close/>
                <a:moveTo>
                  <a:pt x="10433989" y="1736541"/>
                </a:moveTo>
                <a:lnTo>
                  <a:pt x="12079909" y="1736541"/>
                </a:lnTo>
                <a:lnTo>
                  <a:pt x="12079909" y="3382461"/>
                </a:lnTo>
                <a:lnTo>
                  <a:pt x="10433989" y="3382461"/>
                </a:lnTo>
                <a:close/>
                <a:moveTo>
                  <a:pt x="8694990" y="1736540"/>
                </a:moveTo>
                <a:lnTo>
                  <a:pt x="10340910" y="1736540"/>
                </a:lnTo>
                <a:lnTo>
                  <a:pt x="10340910" y="3382460"/>
                </a:lnTo>
                <a:lnTo>
                  <a:pt x="8694990" y="3382460"/>
                </a:lnTo>
                <a:close/>
                <a:moveTo>
                  <a:pt x="1738997" y="2462"/>
                </a:moveTo>
                <a:lnTo>
                  <a:pt x="3384917" y="2462"/>
                </a:lnTo>
                <a:lnTo>
                  <a:pt x="3384917" y="1648382"/>
                </a:lnTo>
                <a:lnTo>
                  <a:pt x="1738997" y="1648382"/>
                </a:lnTo>
                <a:close/>
                <a:moveTo>
                  <a:pt x="5216992" y="2461"/>
                </a:moveTo>
                <a:lnTo>
                  <a:pt x="6862912" y="2461"/>
                </a:lnTo>
                <a:lnTo>
                  <a:pt x="6862912" y="1648382"/>
                </a:lnTo>
                <a:lnTo>
                  <a:pt x="5216992" y="1648382"/>
                </a:lnTo>
                <a:close/>
                <a:moveTo>
                  <a:pt x="6955989" y="2461"/>
                </a:moveTo>
                <a:lnTo>
                  <a:pt x="8601909" y="2461"/>
                </a:lnTo>
                <a:lnTo>
                  <a:pt x="8601909" y="1648381"/>
                </a:lnTo>
                <a:lnTo>
                  <a:pt x="6955989" y="1648381"/>
                </a:lnTo>
                <a:close/>
                <a:moveTo>
                  <a:pt x="0" y="1"/>
                </a:moveTo>
                <a:lnTo>
                  <a:pt x="1645920" y="1"/>
                </a:lnTo>
                <a:lnTo>
                  <a:pt x="1645920" y="1645921"/>
                </a:lnTo>
                <a:lnTo>
                  <a:pt x="0" y="1645921"/>
                </a:lnTo>
                <a:close/>
                <a:moveTo>
                  <a:pt x="10433989" y="1"/>
                </a:moveTo>
                <a:lnTo>
                  <a:pt x="12079909" y="1"/>
                </a:lnTo>
                <a:lnTo>
                  <a:pt x="12079909" y="1645921"/>
                </a:lnTo>
                <a:lnTo>
                  <a:pt x="10433989" y="1645921"/>
                </a:lnTo>
                <a:close/>
                <a:moveTo>
                  <a:pt x="8694990" y="0"/>
                </a:moveTo>
                <a:lnTo>
                  <a:pt x="10340910" y="0"/>
                </a:lnTo>
                <a:lnTo>
                  <a:pt x="10340910" y="1645920"/>
                </a:lnTo>
                <a:lnTo>
                  <a:pt x="8694990" y="1645920"/>
                </a:lnTo>
                <a:close/>
                <a:moveTo>
                  <a:pt x="3477995" y="0"/>
                </a:moveTo>
                <a:lnTo>
                  <a:pt x="5123914" y="0"/>
                </a:lnTo>
                <a:lnTo>
                  <a:pt x="5123914" y="1645920"/>
                </a:lnTo>
                <a:lnTo>
                  <a:pt x="3477995" y="16459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75004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EBEA2-E75F-4D2B-898F-122049D1463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0D084-39BF-4E4B-88BA-A3CB8221F6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87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EBEA2-E75F-4D2B-898F-122049D1463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0D084-39BF-4E4B-88BA-A3CB8221F6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09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EBEA2-E75F-4D2B-898F-122049D1463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0D084-39BF-4E4B-88BA-A3CB8221F6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3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4910937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4910937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348640" y="-1413227"/>
            <a:ext cx="4626836" cy="4627836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348640" y="3643391"/>
            <a:ext cx="4626836" cy="4627836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819416" y="1126799"/>
            <a:ext cx="4626836" cy="4627836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9878582" y="1126799"/>
            <a:ext cx="4626836" cy="4627836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95705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EBEA2-E75F-4D2B-898F-122049D1463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0D084-39BF-4E4B-88BA-A3CB8221F6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42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772547-7ED2-4C01-A963-DEDC302120F1}" type="datetimeFigureOut">
              <a:rPr lang="pt-BR" smtClean="0"/>
              <a:t>19/04/2018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5FC1CF-ABCC-4EAA-8096-7A775AD6DF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6630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9"/>
          <p:cNvSpPr>
            <a:spLocks noGrp="1"/>
          </p:cNvSpPr>
          <p:nvPr>
            <p:ph sz="quarter" idx="10"/>
          </p:nvPr>
        </p:nvSpPr>
        <p:spPr>
          <a:xfrm>
            <a:off x="2351620" y="2180168"/>
            <a:ext cx="7776633" cy="14414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267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23" indent="0" algn="ctr">
              <a:buNone/>
              <a:defRPr sz="3733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19048" indent="0" algn="ctr">
              <a:buNone/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828572" indent="0" algn="ctr">
              <a:buNone/>
              <a:defRPr sz="2667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438095" indent="0" algn="ctr">
              <a:buNone/>
              <a:defRPr sz="2667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020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CBD70-8EC7-438D-9615-544BCC06B1B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90CF7-B8FC-493B-A293-D6741808BA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973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CBD70-8EC7-438D-9615-544BCC06B1B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90CF7-B8FC-493B-A293-D6741808BA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39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CBD70-8EC7-438D-9615-544BCC06B1B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90CF7-B8FC-493B-A293-D6741808BA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890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CBD70-8EC7-438D-9615-544BCC06B1B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90CF7-B8FC-493B-A293-D6741808BA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76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CBD70-8EC7-438D-9615-544BCC06B1B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90CF7-B8FC-493B-A293-D6741808BA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66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CBD70-8EC7-438D-9615-544BCC06B1B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90CF7-B8FC-493B-A293-D6741808BA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27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CBD70-8EC7-438D-9615-544BCC06B1B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90CF7-B8FC-493B-A293-D6741808BA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2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4910937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4910937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9946892" y="0"/>
            <a:ext cx="2245108" cy="2245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9946892" y="2306448"/>
            <a:ext cx="2245108" cy="2245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9946892" y="4612895"/>
            <a:ext cx="2245108" cy="2245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5333998" y="2306453"/>
            <a:ext cx="4551553" cy="45515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7640443" y="0"/>
            <a:ext cx="2245108" cy="2245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5333995" y="0"/>
            <a:ext cx="2245108" cy="2245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585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CBD70-8EC7-438D-9615-544BCC06B1B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90CF7-B8FC-493B-A293-D6741808BA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537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CBD70-8EC7-438D-9615-544BCC06B1B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90CF7-B8FC-493B-A293-D6741808BA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761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CBD70-8EC7-438D-9615-544BCC06B1B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90CF7-B8FC-493B-A293-D6741808BA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419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CBD70-8EC7-438D-9615-544BCC06B1B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90CF7-B8FC-493B-A293-D6741808BA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289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2538214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40085" y="413130"/>
            <a:ext cx="3476016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0085" y="816809"/>
            <a:ext cx="3476016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140085" cy="33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0" y="3472162"/>
            <a:ext cx="2140085" cy="33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5616101" y="0"/>
            <a:ext cx="2140085" cy="33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616101" y="3472162"/>
            <a:ext cx="2140085" cy="33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7834008" y="0"/>
            <a:ext cx="2140085" cy="33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7834008" y="3472162"/>
            <a:ext cx="2140085" cy="33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10051915" y="0"/>
            <a:ext cx="2140085" cy="33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10051915" y="3472162"/>
            <a:ext cx="2140085" cy="33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66686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4910937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4910937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41"/>
          </p:nvPr>
        </p:nvSpPr>
        <p:spPr>
          <a:xfrm>
            <a:off x="5333995" y="-1"/>
            <a:ext cx="6858005" cy="6858000"/>
          </a:xfrm>
          <a:custGeom>
            <a:avLst/>
            <a:gdLst>
              <a:gd name="connsiteX0" fmla="*/ 4612897 w 6858005"/>
              <a:gd name="connsiteY0" fmla="*/ 4612895 h 6858000"/>
              <a:gd name="connsiteX1" fmla="*/ 6858005 w 6858005"/>
              <a:gd name="connsiteY1" fmla="*/ 4612895 h 6858000"/>
              <a:gd name="connsiteX2" fmla="*/ 6858005 w 6858005"/>
              <a:gd name="connsiteY2" fmla="*/ 6858000 h 6858000"/>
              <a:gd name="connsiteX3" fmla="*/ 4612897 w 6858005"/>
              <a:gd name="connsiteY3" fmla="*/ 6858000 h 6858000"/>
              <a:gd name="connsiteX4" fmla="*/ 3 w 6858005"/>
              <a:gd name="connsiteY4" fmla="*/ 2306453 h 6858000"/>
              <a:gd name="connsiteX5" fmla="*/ 4551556 w 6858005"/>
              <a:gd name="connsiteY5" fmla="*/ 2306453 h 6858000"/>
              <a:gd name="connsiteX6" fmla="*/ 4551556 w 6858005"/>
              <a:gd name="connsiteY6" fmla="*/ 6858000 h 6858000"/>
              <a:gd name="connsiteX7" fmla="*/ 3 w 6858005"/>
              <a:gd name="connsiteY7" fmla="*/ 6858000 h 6858000"/>
              <a:gd name="connsiteX8" fmla="*/ 4612897 w 6858005"/>
              <a:gd name="connsiteY8" fmla="*/ 2306448 h 6858000"/>
              <a:gd name="connsiteX9" fmla="*/ 6858005 w 6858005"/>
              <a:gd name="connsiteY9" fmla="*/ 2306448 h 6858000"/>
              <a:gd name="connsiteX10" fmla="*/ 6858005 w 6858005"/>
              <a:gd name="connsiteY10" fmla="*/ 4551553 h 6858000"/>
              <a:gd name="connsiteX11" fmla="*/ 4612897 w 6858005"/>
              <a:gd name="connsiteY11" fmla="*/ 4551553 h 6858000"/>
              <a:gd name="connsiteX12" fmla="*/ 4612897 w 6858005"/>
              <a:gd name="connsiteY12" fmla="*/ 0 h 6858000"/>
              <a:gd name="connsiteX13" fmla="*/ 6858005 w 6858005"/>
              <a:gd name="connsiteY13" fmla="*/ 0 h 6858000"/>
              <a:gd name="connsiteX14" fmla="*/ 6858005 w 6858005"/>
              <a:gd name="connsiteY14" fmla="*/ 2245105 h 6858000"/>
              <a:gd name="connsiteX15" fmla="*/ 4612897 w 6858005"/>
              <a:gd name="connsiteY15" fmla="*/ 2245105 h 6858000"/>
              <a:gd name="connsiteX16" fmla="*/ 2306448 w 6858005"/>
              <a:gd name="connsiteY16" fmla="*/ 0 h 6858000"/>
              <a:gd name="connsiteX17" fmla="*/ 4551556 w 6858005"/>
              <a:gd name="connsiteY17" fmla="*/ 0 h 6858000"/>
              <a:gd name="connsiteX18" fmla="*/ 4551556 w 6858005"/>
              <a:gd name="connsiteY18" fmla="*/ 2245105 h 6858000"/>
              <a:gd name="connsiteX19" fmla="*/ 2306448 w 6858005"/>
              <a:gd name="connsiteY19" fmla="*/ 2245105 h 6858000"/>
              <a:gd name="connsiteX20" fmla="*/ 0 w 6858005"/>
              <a:gd name="connsiteY20" fmla="*/ 0 h 6858000"/>
              <a:gd name="connsiteX21" fmla="*/ 2245108 w 6858005"/>
              <a:gd name="connsiteY21" fmla="*/ 0 h 6858000"/>
              <a:gd name="connsiteX22" fmla="*/ 2245108 w 6858005"/>
              <a:gd name="connsiteY22" fmla="*/ 2245105 h 6858000"/>
              <a:gd name="connsiteX23" fmla="*/ 0 w 6858005"/>
              <a:gd name="connsiteY23" fmla="*/ 22451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58005" h="6858000">
                <a:moveTo>
                  <a:pt x="4612897" y="4612895"/>
                </a:moveTo>
                <a:lnTo>
                  <a:pt x="6858005" y="4612895"/>
                </a:lnTo>
                <a:lnTo>
                  <a:pt x="6858005" y="6858000"/>
                </a:lnTo>
                <a:lnTo>
                  <a:pt x="4612897" y="6858000"/>
                </a:lnTo>
                <a:close/>
                <a:moveTo>
                  <a:pt x="3" y="2306453"/>
                </a:moveTo>
                <a:lnTo>
                  <a:pt x="4551556" y="2306453"/>
                </a:lnTo>
                <a:lnTo>
                  <a:pt x="4551556" y="6858000"/>
                </a:lnTo>
                <a:lnTo>
                  <a:pt x="3" y="6858000"/>
                </a:lnTo>
                <a:close/>
                <a:moveTo>
                  <a:pt x="4612897" y="2306448"/>
                </a:moveTo>
                <a:lnTo>
                  <a:pt x="6858005" y="2306448"/>
                </a:lnTo>
                <a:lnTo>
                  <a:pt x="6858005" y="4551553"/>
                </a:lnTo>
                <a:lnTo>
                  <a:pt x="4612897" y="4551553"/>
                </a:lnTo>
                <a:close/>
                <a:moveTo>
                  <a:pt x="4612897" y="0"/>
                </a:moveTo>
                <a:lnTo>
                  <a:pt x="6858005" y="0"/>
                </a:lnTo>
                <a:lnTo>
                  <a:pt x="6858005" y="2245105"/>
                </a:lnTo>
                <a:lnTo>
                  <a:pt x="4612897" y="2245105"/>
                </a:lnTo>
                <a:close/>
                <a:moveTo>
                  <a:pt x="2306448" y="0"/>
                </a:moveTo>
                <a:lnTo>
                  <a:pt x="4551556" y="0"/>
                </a:lnTo>
                <a:lnTo>
                  <a:pt x="4551556" y="2245105"/>
                </a:lnTo>
                <a:lnTo>
                  <a:pt x="2306448" y="2245105"/>
                </a:lnTo>
                <a:close/>
                <a:moveTo>
                  <a:pt x="0" y="0"/>
                </a:moveTo>
                <a:lnTo>
                  <a:pt x="2245108" y="0"/>
                </a:lnTo>
                <a:lnTo>
                  <a:pt x="2245108" y="2245105"/>
                </a:lnTo>
                <a:lnTo>
                  <a:pt x="0" y="224510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789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4910937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4910937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286501" y="-1375081"/>
            <a:ext cx="5486399" cy="3143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286501" y="1856381"/>
            <a:ext cx="5486399" cy="3143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286501" y="5087842"/>
            <a:ext cx="5486399" cy="3143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466655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4910937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4910937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348640" y="-1413227"/>
            <a:ext cx="4626836" cy="4627836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348640" y="3643391"/>
            <a:ext cx="4626836" cy="4627836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819416" y="1126799"/>
            <a:ext cx="4626836" cy="4627836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9878582" y="1126799"/>
            <a:ext cx="4626836" cy="4627836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47159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4910937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4910937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9946892" y="0"/>
            <a:ext cx="2245108" cy="2245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9946892" y="2306448"/>
            <a:ext cx="2245108" cy="2245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9946892" y="4612895"/>
            <a:ext cx="2245108" cy="2245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5333998" y="2306453"/>
            <a:ext cx="4551553" cy="45515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7640443" y="0"/>
            <a:ext cx="2245108" cy="2245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5333995" y="0"/>
            <a:ext cx="2245108" cy="2245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5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752430" y="381002"/>
            <a:ext cx="1983040" cy="198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5715000" y="381002"/>
            <a:ext cx="1983040" cy="198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9789860" y="2418431"/>
            <a:ext cx="1983040" cy="198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7752430" y="2418431"/>
            <a:ext cx="1983040" cy="198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9789860" y="4455861"/>
            <a:ext cx="1983040" cy="198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4910937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4910937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9789860" y="381002"/>
            <a:ext cx="1983040" cy="198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319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752430" y="381002"/>
            <a:ext cx="1983040" cy="198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5715000" y="381002"/>
            <a:ext cx="1983040" cy="198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9789860" y="2418431"/>
            <a:ext cx="1983040" cy="198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7752430" y="2418431"/>
            <a:ext cx="1983040" cy="198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9789860" y="4455861"/>
            <a:ext cx="1983040" cy="198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4910937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4910937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9789860" y="381002"/>
            <a:ext cx="1983040" cy="1983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849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38"/>
          </p:nvPr>
        </p:nvSpPr>
        <p:spPr>
          <a:xfrm>
            <a:off x="5715000" y="381002"/>
            <a:ext cx="6057900" cy="6057899"/>
          </a:xfrm>
          <a:custGeom>
            <a:avLst/>
            <a:gdLst>
              <a:gd name="connsiteX0" fmla="*/ 4074860 w 6057900"/>
              <a:gd name="connsiteY0" fmla="*/ 4074859 h 6057899"/>
              <a:gd name="connsiteX1" fmla="*/ 6057900 w 6057900"/>
              <a:gd name="connsiteY1" fmla="*/ 4074859 h 6057899"/>
              <a:gd name="connsiteX2" fmla="*/ 6057900 w 6057900"/>
              <a:gd name="connsiteY2" fmla="*/ 6057899 h 6057899"/>
              <a:gd name="connsiteX3" fmla="*/ 4074860 w 6057900"/>
              <a:gd name="connsiteY3" fmla="*/ 6057899 h 6057899"/>
              <a:gd name="connsiteX4" fmla="*/ 4074860 w 6057900"/>
              <a:gd name="connsiteY4" fmla="*/ 2037429 h 6057899"/>
              <a:gd name="connsiteX5" fmla="*/ 6057900 w 6057900"/>
              <a:gd name="connsiteY5" fmla="*/ 2037429 h 6057899"/>
              <a:gd name="connsiteX6" fmla="*/ 6057900 w 6057900"/>
              <a:gd name="connsiteY6" fmla="*/ 4020469 h 6057899"/>
              <a:gd name="connsiteX7" fmla="*/ 4074860 w 6057900"/>
              <a:gd name="connsiteY7" fmla="*/ 4020469 h 6057899"/>
              <a:gd name="connsiteX8" fmla="*/ 2037430 w 6057900"/>
              <a:gd name="connsiteY8" fmla="*/ 2037429 h 6057899"/>
              <a:gd name="connsiteX9" fmla="*/ 4020470 w 6057900"/>
              <a:gd name="connsiteY9" fmla="*/ 2037429 h 6057899"/>
              <a:gd name="connsiteX10" fmla="*/ 4020470 w 6057900"/>
              <a:gd name="connsiteY10" fmla="*/ 4020469 h 6057899"/>
              <a:gd name="connsiteX11" fmla="*/ 2037430 w 6057900"/>
              <a:gd name="connsiteY11" fmla="*/ 4020469 h 6057899"/>
              <a:gd name="connsiteX12" fmla="*/ 4074860 w 6057900"/>
              <a:gd name="connsiteY12" fmla="*/ 0 h 6057899"/>
              <a:gd name="connsiteX13" fmla="*/ 6057900 w 6057900"/>
              <a:gd name="connsiteY13" fmla="*/ 0 h 6057899"/>
              <a:gd name="connsiteX14" fmla="*/ 6057900 w 6057900"/>
              <a:gd name="connsiteY14" fmla="*/ 1983040 h 6057899"/>
              <a:gd name="connsiteX15" fmla="*/ 4074860 w 6057900"/>
              <a:gd name="connsiteY15" fmla="*/ 1983040 h 6057899"/>
              <a:gd name="connsiteX16" fmla="*/ 2037430 w 6057900"/>
              <a:gd name="connsiteY16" fmla="*/ 0 h 6057899"/>
              <a:gd name="connsiteX17" fmla="*/ 4020470 w 6057900"/>
              <a:gd name="connsiteY17" fmla="*/ 0 h 6057899"/>
              <a:gd name="connsiteX18" fmla="*/ 4020470 w 6057900"/>
              <a:gd name="connsiteY18" fmla="*/ 1983040 h 6057899"/>
              <a:gd name="connsiteX19" fmla="*/ 2037430 w 6057900"/>
              <a:gd name="connsiteY19" fmla="*/ 1983040 h 6057899"/>
              <a:gd name="connsiteX20" fmla="*/ 0 w 6057900"/>
              <a:gd name="connsiteY20" fmla="*/ 0 h 6057899"/>
              <a:gd name="connsiteX21" fmla="*/ 1983040 w 6057900"/>
              <a:gd name="connsiteY21" fmla="*/ 0 h 6057899"/>
              <a:gd name="connsiteX22" fmla="*/ 1983040 w 6057900"/>
              <a:gd name="connsiteY22" fmla="*/ 1983040 h 6057899"/>
              <a:gd name="connsiteX23" fmla="*/ 0 w 6057900"/>
              <a:gd name="connsiteY23" fmla="*/ 1983040 h 605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57900" h="6057899">
                <a:moveTo>
                  <a:pt x="4074860" y="4074859"/>
                </a:moveTo>
                <a:lnTo>
                  <a:pt x="6057900" y="4074859"/>
                </a:lnTo>
                <a:lnTo>
                  <a:pt x="6057900" y="6057899"/>
                </a:lnTo>
                <a:lnTo>
                  <a:pt x="4074860" y="6057899"/>
                </a:lnTo>
                <a:close/>
                <a:moveTo>
                  <a:pt x="4074860" y="2037429"/>
                </a:moveTo>
                <a:lnTo>
                  <a:pt x="6057900" y="2037429"/>
                </a:lnTo>
                <a:lnTo>
                  <a:pt x="6057900" y="4020469"/>
                </a:lnTo>
                <a:lnTo>
                  <a:pt x="4074860" y="4020469"/>
                </a:lnTo>
                <a:close/>
                <a:moveTo>
                  <a:pt x="2037430" y="2037429"/>
                </a:moveTo>
                <a:lnTo>
                  <a:pt x="4020470" y="2037429"/>
                </a:lnTo>
                <a:lnTo>
                  <a:pt x="4020470" y="4020469"/>
                </a:lnTo>
                <a:lnTo>
                  <a:pt x="2037430" y="4020469"/>
                </a:lnTo>
                <a:close/>
                <a:moveTo>
                  <a:pt x="4074860" y="0"/>
                </a:moveTo>
                <a:lnTo>
                  <a:pt x="6057900" y="0"/>
                </a:lnTo>
                <a:lnTo>
                  <a:pt x="6057900" y="1983040"/>
                </a:lnTo>
                <a:lnTo>
                  <a:pt x="4074860" y="1983040"/>
                </a:lnTo>
                <a:close/>
                <a:moveTo>
                  <a:pt x="2037430" y="0"/>
                </a:moveTo>
                <a:lnTo>
                  <a:pt x="4020470" y="0"/>
                </a:lnTo>
                <a:lnTo>
                  <a:pt x="4020470" y="1983040"/>
                </a:lnTo>
                <a:lnTo>
                  <a:pt x="2037430" y="1983040"/>
                </a:lnTo>
                <a:close/>
                <a:moveTo>
                  <a:pt x="0" y="0"/>
                </a:moveTo>
                <a:lnTo>
                  <a:pt x="1983040" y="0"/>
                </a:lnTo>
                <a:lnTo>
                  <a:pt x="1983040" y="1983040"/>
                </a:lnTo>
                <a:lnTo>
                  <a:pt x="0" y="19830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4910937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4910937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24825028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8170729" y="1327200"/>
            <a:ext cx="3241433" cy="4306070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069747" y="981001"/>
            <a:ext cx="3691449" cy="4893342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1542845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1911" y="1923648"/>
            <a:ext cx="3517752" cy="3517752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242216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72451" y="388454"/>
            <a:ext cx="3600450" cy="604970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906696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907156" y="2887203"/>
            <a:ext cx="1342471" cy="1179576"/>
          </a:xfrm>
          <a:custGeom>
            <a:avLst/>
            <a:gdLst>
              <a:gd name="connsiteX0" fmla="*/ 589788 w 1342471"/>
              <a:gd name="connsiteY0" fmla="*/ 0 h 1179576"/>
              <a:gd name="connsiteX1" fmla="*/ 1179576 w 1342471"/>
              <a:gd name="connsiteY1" fmla="*/ 589788 h 1179576"/>
              <a:gd name="connsiteX2" fmla="*/ 1172063 w 1342471"/>
              <a:gd name="connsiteY2" fmla="*/ 664316 h 1179576"/>
              <a:gd name="connsiteX3" fmla="*/ 1342471 w 1342471"/>
              <a:gd name="connsiteY3" fmla="*/ 853118 h 1179576"/>
              <a:gd name="connsiteX4" fmla="*/ 1103083 w 1342471"/>
              <a:gd name="connsiteY4" fmla="*/ 874899 h 1179576"/>
              <a:gd name="connsiteX5" fmla="*/ 1078850 w 1342471"/>
              <a:gd name="connsiteY5" fmla="*/ 919544 h 1179576"/>
              <a:gd name="connsiteX6" fmla="*/ 589788 w 1342471"/>
              <a:gd name="connsiteY6" fmla="*/ 1179576 h 1179576"/>
              <a:gd name="connsiteX7" fmla="*/ 0 w 1342471"/>
              <a:gd name="connsiteY7" fmla="*/ 589788 h 1179576"/>
              <a:gd name="connsiteX8" fmla="*/ 589788 w 1342471"/>
              <a:gd name="connsiteY8" fmla="*/ 0 h 1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471" h="1179576">
                <a:moveTo>
                  <a:pt x="589788" y="0"/>
                </a:moveTo>
                <a:cubicBezTo>
                  <a:pt x="915519" y="0"/>
                  <a:pt x="1179576" y="264057"/>
                  <a:pt x="1179576" y="589788"/>
                </a:cubicBezTo>
                <a:lnTo>
                  <a:pt x="1172063" y="664316"/>
                </a:lnTo>
                <a:lnTo>
                  <a:pt x="1342471" y="853118"/>
                </a:lnTo>
                <a:lnTo>
                  <a:pt x="1103083" y="874899"/>
                </a:lnTo>
                <a:lnTo>
                  <a:pt x="1078850" y="919544"/>
                </a:lnTo>
                <a:cubicBezTo>
                  <a:pt x="972861" y="1076429"/>
                  <a:pt x="793370" y="1179576"/>
                  <a:pt x="589788" y="1179576"/>
                </a:cubicBezTo>
                <a:cubicBezTo>
                  <a:pt x="264057" y="1179576"/>
                  <a:pt x="0" y="915519"/>
                  <a:pt x="0" y="589788"/>
                </a:cubicBezTo>
                <a:cubicBezTo>
                  <a:pt x="0" y="264057"/>
                  <a:pt x="264057" y="0"/>
                  <a:pt x="5897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907156" y="1037309"/>
            <a:ext cx="1342471" cy="1179576"/>
          </a:xfrm>
          <a:custGeom>
            <a:avLst/>
            <a:gdLst>
              <a:gd name="connsiteX0" fmla="*/ 589788 w 1342471"/>
              <a:gd name="connsiteY0" fmla="*/ 0 h 1179576"/>
              <a:gd name="connsiteX1" fmla="*/ 1179576 w 1342471"/>
              <a:gd name="connsiteY1" fmla="*/ 589788 h 1179576"/>
              <a:gd name="connsiteX2" fmla="*/ 1172063 w 1342471"/>
              <a:gd name="connsiteY2" fmla="*/ 664316 h 1179576"/>
              <a:gd name="connsiteX3" fmla="*/ 1342471 w 1342471"/>
              <a:gd name="connsiteY3" fmla="*/ 853118 h 1179576"/>
              <a:gd name="connsiteX4" fmla="*/ 1103083 w 1342471"/>
              <a:gd name="connsiteY4" fmla="*/ 874899 h 1179576"/>
              <a:gd name="connsiteX5" fmla="*/ 1078850 w 1342471"/>
              <a:gd name="connsiteY5" fmla="*/ 919544 h 1179576"/>
              <a:gd name="connsiteX6" fmla="*/ 589788 w 1342471"/>
              <a:gd name="connsiteY6" fmla="*/ 1179576 h 1179576"/>
              <a:gd name="connsiteX7" fmla="*/ 0 w 1342471"/>
              <a:gd name="connsiteY7" fmla="*/ 589788 h 1179576"/>
              <a:gd name="connsiteX8" fmla="*/ 589788 w 1342471"/>
              <a:gd name="connsiteY8" fmla="*/ 0 h 1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471" h="1179576">
                <a:moveTo>
                  <a:pt x="589788" y="0"/>
                </a:moveTo>
                <a:cubicBezTo>
                  <a:pt x="915519" y="0"/>
                  <a:pt x="1179576" y="264057"/>
                  <a:pt x="1179576" y="589788"/>
                </a:cubicBezTo>
                <a:lnTo>
                  <a:pt x="1172063" y="664316"/>
                </a:lnTo>
                <a:lnTo>
                  <a:pt x="1342471" y="853118"/>
                </a:lnTo>
                <a:lnTo>
                  <a:pt x="1103083" y="874899"/>
                </a:lnTo>
                <a:lnTo>
                  <a:pt x="1078850" y="919544"/>
                </a:lnTo>
                <a:cubicBezTo>
                  <a:pt x="972861" y="1076429"/>
                  <a:pt x="793370" y="1179576"/>
                  <a:pt x="589788" y="1179576"/>
                </a:cubicBezTo>
                <a:cubicBezTo>
                  <a:pt x="264057" y="1179576"/>
                  <a:pt x="0" y="915519"/>
                  <a:pt x="0" y="589788"/>
                </a:cubicBezTo>
                <a:cubicBezTo>
                  <a:pt x="0" y="264057"/>
                  <a:pt x="264057" y="0"/>
                  <a:pt x="5897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907156" y="4710618"/>
            <a:ext cx="1342471" cy="1179576"/>
          </a:xfrm>
          <a:custGeom>
            <a:avLst/>
            <a:gdLst>
              <a:gd name="connsiteX0" fmla="*/ 589788 w 1342471"/>
              <a:gd name="connsiteY0" fmla="*/ 0 h 1179576"/>
              <a:gd name="connsiteX1" fmla="*/ 1179576 w 1342471"/>
              <a:gd name="connsiteY1" fmla="*/ 589788 h 1179576"/>
              <a:gd name="connsiteX2" fmla="*/ 1172063 w 1342471"/>
              <a:gd name="connsiteY2" fmla="*/ 664316 h 1179576"/>
              <a:gd name="connsiteX3" fmla="*/ 1342471 w 1342471"/>
              <a:gd name="connsiteY3" fmla="*/ 853118 h 1179576"/>
              <a:gd name="connsiteX4" fmla="*/ 1103083 w 1342471"/>
              <a:gd name="connsiteY4" fmla="*/ 874899 h 1179576"/>
              <a:gd name="connsiteX5" fmla="*/ 1078850 w 1342471"/>
              <a:gd name="connsiteY5" fmla="*/ 919544 h 1179576"/>
              <a:gd name="connsiteX6" fmla="*/ 589788 w 1342471"/>
              <a:gd name="connsiteY6" fmla="*/ 1179576 h 1179576"/>
              <a:gd name="connsiteX7" fmla="*/ 0 w 1342471"/>
              <a:gd name="connsiteY7" fmla="*/ 589788 h 1179576"/>
              <a:gd name="connsiteX8" fmla="*/ 589788 w 1342471"/>
              <a:gd name="connsiteY8" fmla="*/ 0 h 1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471" h="1179576">
                <a:moveTo>
                  <a:pt x="589788" y="0"/>
                </a:moveTo>
                <a:cubicBezTo>
                  <a:pt x="915519" y="0"/>
                  <a:pt x="1179576" y="264057"/>
                  <a:pt x="1179576" y="589788"/>
                </a:cubicBezTo>
                <a:lnTo>
                  <a:pt x="1172063" y="664316"/>
                </a:lnTo>
                <a:lnTo>
                  <a:pt x="1342471" y="853118"/>
                </a:lnTo>
                <a:lnTo>
                  <a:pt x="1103083" y="874899"/>
                </a:lnTo>
                <a:lnTo>
                  <a:pt x="1078850" y="919544"/>
                </a:lnTo>
                <a:cubicBezTo>
                  <a:pt x="972861" y="1076429"/>
                  <a:pt x="793370" y="1179576"/>
                  <a:pt x="589788" y="1179576"/>
                </a:cubicBezTo>
                <a:cubicBezTo>
                  <a:pt x="264057" y="1179576"/>
                  <a:pt x="0" y="915519"/>
                  <a:pt x="0" y="589788"/>
                </a:cubicBezTo>
                <a:cubicBezTo>
                  <a:pt x="0" y="264057"/>
                  <a:pt x="264057" y="0"/>
                  <a:pt x="5897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492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35347416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0" y="0"/>
            <a:ext cx="12191999" cy="4362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34527157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0" y="0"/>
            <a:ext cx="12191999" cy="38061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227318" y="1551147"/>
            <a:ext cx="1737362" cy="1737362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4390203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476374" y="1873164"/>
            <a:ext cx="3352802" cy="3352802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62824" y="1873164"/>
            <a:ext cx="3352802" cy="3352802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6817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38"/>
          </p:nvPr>
        </p:nvSpPr>
        <p:spPr>
          <a:xfrm>
            <a:off x="5715000" y="381002"/>
            <a:ext cx="6057900" cy="6057899"/>
          </a:xfrm>
          <a:custGeom>
            <a:avLst/>
            <a:gdLst>
              <a:gd name="connsiteX0" fmla="*/ 4074860 w 6057900"/>
              <a:gd name="connsiteY0" fmla="*/ 4074859 h 6057899"/>
              <a:gd name="connsiteX1" fmla="*/ 6057900 w 6057900"/>
              <a:gd name="connsiteY1" fmla="*/ 4074859 h 6057899"/>
              <a:gd name="connsiteX2" fmla="*/ 6057900 w 6057900"/>
              <a:gd name="connsiteY2" fmla="*/ 6057899 h 6057899"/>
              <a:gd name="connsiteX3" fmla="*/ 4074860 w 6057900"/>
              <a:gd name="connsiteY3" fmla="*/ 6057899 h 6057899"/>
              <a:gd name="connsiteX4" fmla="*/ 4074860 w 6057900"/>
              <a:gd name="connsiteY4" fmla="*/ 2037429 h 6057899"/>
              <a:gd name="connsiteX5" fmla="*/ 6057900 w 6057900"/>
              <a:gd name="connsiteY5" fmla="*/ 2037429 h 6057899"/>
              <a:gd name="connsiteX6" fmla="*/ 6057900 w 6057900"/>
              <a:gd name="connsiteY6" fmla="*/ 4020469 h 6057899"/>
              <a:gd name="connsiteX7" fmla="*/ 4074860 w 6057900"/>
              <a:gd name="connsiteY7" fmla="*/ 4020469 h 6057899"/>
              <a:gd name="connsiteX8" fmla="*/ 2037430 w 6057900"/>
              <a:gd name="connsiteY8" fmla="*/ 2037429 h 6057899"/>
              <a:gd name="connsiteX9" fmla="*/ 4020470 w 6057900"/>
              <a:gd name="connsiteY9" fmla="*/ 2037429 h 6057899"/>
              <a:gd name="connsiteX10" fmla="*/ 4020470 w 6057900"/>
              <a:gd name="connsiteY10" fmla="*/ 4020469 h 6057899"/>
              <a:gd name="connsiteX11" fmla="*/ 2037430 w 6057900"/>
              <a:gd name="connsiteY11" fmla="*/ 4020469 h 6057899"/>
              <a:gd name="connsiteX12" fmla="*/ 4074860 w 6057900"/>
              <a:gd name="connsiteY12" fmla="*/ 0 h 6057899"/>
              <a:gd name="connsiteX13" fmla="*/ 6057900 w 6057900"/>
              <a:gd name="connsiteY13" fmla="*/ 0 h 6057899"/>
              <a:gd name="connsiteX14" fmla="*/ 6057900 w 6057900"/>
              <a:gd name="connsiteY14" fmla="*/ 1983040 h 6057899"/>
              <a:gd name="connsiteX15" fmla="*/ 4074860 w 6057900"/>
              <a:gd name="connsiteY15" fmla="*/ 1983040 h 6057899"/>
              <a:gd name="connsiteX16" fmla="*/ 2037430 w 6057900"/>
              <a:gd name="connsiteY16" fmla="*/ 0 h 6057899"/>
              <a:gd name="connsiteX17" fmla="*/ 4020470 w 6057900"/>
              <a:gd name="connsiteY17" fmla="*/ 0 h 6057899"/>
              <a:gd name="connsiteX18" fmla="*/ 4020470 w 6057900"/>
              <a:gd name="connsiteY18" fmla="*/ 1983040 h 6057899"/>
              <a:gd name="connsiteX19" fmla="*/ 2037430 w 6057900"/>
              <a:gd name="connsiteY19" fmla="*/ 1983040 h 6057899"/>
              <a:gd name="connsiteX20" fmla="*/ 0 w 6057900"/>
              <a:gd name="connsiteY20" fmla="*/ 0 h 6057899"/>
              <a:gd name="connsiteX21" fmla="*/ 1983040 w 6057900"/>
              <a:gd name="connsiteY21" fmla="*/ 0 h 6057899"/>
              <a:gd name="connsiteX22" fmla="*/ 1983040 w 6057900"/>
              <a:gd name="connsiteY22" fmla="*/ 1983040 h 6057899"/>
              <a:gd name="connsiteX23" fmla="*/ 0 w 6057900"/>
              <a:gd name="connsiteY23" fmla="*/ 1983040 h 605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57900" h="6057899">
                <a:moveTo>
                  <a:pt x="4074860" y="4074859"/>
                </a:moveTo>
                <a:lnTo>
                  <a:pt x="6057900" y="4074859"/>
                </a:lnTo>
                <a:lnTo>
                  <a:pt x="6057900" y="6057899"/>
                </a:lnTo>
                <a:lnTo>
                  <a:pt x="4074860" y="6057899"/>
                </a:lnTo>
                <a:close/>
                <a:moveTo>
                  <a:pt x="4074860" y="2037429"/>
                </a:moveTo>
                <a:lnTo>
                  <a:pt x="6057900" y="2037429"/>
                </a:lnTo>
                <a:lnTo>
                  <a:pt x="6057900" y="4020469"/>
                </a:lnTo>
                <a:lnTo>
                  <a:pt x="4074860" y="4020469"/>
                </a:lnTo>
                <a:close/>
                <a:moveTo>
                  <a:pt x="2037430" y="2037429"/>
                </a:moveTo>
                <a:lnTo>
                  <a:pt x="4020470" y="2037429"/>
                </a:lnTo>
                <a:lnTo>
                  <a:pt x="4020470" y="4020469"/>
                </a:lnTo>
                <a:lnTo>
                  <a:pt x="2037430" y="4020469"/>
                </a:lnTo>
                <a:close/>
                <a:moveTo>
                  <a:pt x="4074860" y="0"/>
                </a:moveTo>
                <a:lnTo>
                  <a:pt x="6057900" y="0"/>
                </a:lnTo>
                <a:lnTo>
                  <a:pt x="6057900" y="1983040"/>
                </a:lnTo>
                <a:lnTo>
                  <a:pt x="4074860" y="1983040"/>
                </a:lnTo>
                <a:close/>
                <a:moveTo>
                  <a:pt x="2037430" y="0"/>
                </a:moveTo>
                <a:lnTo>
                  <a:pt x="4020470" y="0"/>
                </a:lnTo>
                <a:lnTo>
                  <a:pt x="4020470" y="1983040"/>
                </a:lnTo>
                <a:lnTo>
                  <a:pt x="2037430" y="1983040"/>
                </a:lnTo>
                <a:close/>
                <a:moveTo>
                  <a:pt x="0" y="0"/>
                </a:moveTo>
                <a:lnTo>
                  <a:pt x="1983040" y="0"/>
                </a:lnTo>
                <a:lnTo>
                  <a:pt x="1983040" y="1983040"/>
                </a:lnTo>
                <a:lnTo>
                  <a:pt x="0" y="19830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4910937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4910937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1606586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644489" y="1701727"/>
            <a:ext cx="4907152" cy="4908212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29828" y="4406376"/>
            <a:ext cx="4907152" cy="4908212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54263" y="4406376"/>
            <a:ext cx="4907152" cy="4908212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7748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29828" y="-2465225"/>
            <a:ext cx="4907152" cy="4908212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54263" y="-2465225"/>
            <a:ext cx="4907152" cy="4908212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644489" y="208510"/>
            <a:ext cx="4907152" cy="4908212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911558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2210777"/>
            <a:ext cx="2436444" cy="2436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2436444" y="2210777"/>
            <a:ext cx="2436444" cy="2436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4872892" y="2210777"/>
            <a:ext cx="2436444" cy="2436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7309339" y="2210777"/>
            <a:ext cx="2436444" cy="2436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9745783" y="2210777"/>
            <a:ext cx="2436444" cy="2436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29031744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0" y="2315761"/>
            <a:ext cx="4575243" cy="3122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7616756" y="2315761"/>
            <a:ext cx="4575243" cy="3122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455647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679674" y="2012674"/>
            <a:ext cx="2832652" cy="28326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538909" y="2012674"/>
            <a:ext cx="2832652" cy="28326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820439" y="2012674"/>
            <a:ext cx="2832652" cy="28326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5228818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24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980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163789" y="2430624"/>
            <a:ext cx="1619593" cy="2870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6408615" y="2430624"/>
            <a:ext cx="1619593" cy="2870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959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645628" y="2235050"/>
            <a:ext cx="1566080" cy="1942763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8856326" y="2235050"/>
            <a:ext cx="1566080" cy="1942763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5250977" y="2235050"/>
            <a:ext cx="1566080" cy="1942763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179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6312568" y="2646361"/>
            <a:ext cx="1922574" cy="25624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798023" y="2304514"/>
            <a:ext cx="4028901" cy="22674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9692071" y="2947737"/>
            <a:ext cx="1248645" cy="2217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190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6848928" y="2187276"/>
            <a:ext cx="3374429" cy="2104554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1964003" y="2187276"/>
            <a:ext cx="3374429" cy="2104554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8170729" y="1327200"/>
            <a:ext cx="3241433" cy="4306070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069747" y="981001"/>
            <a:ext cx="3691449" cy="4893342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3058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23058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5100968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2960496" y="2728481"/>
            <a:ext cx="1699677" cy="2278217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8283454" y="3429805"/>
            <a:ext cx="886142" cy="1576893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019085" y="2052772"/>
            <a:ext cx="4529868" cy="2825174"/>
          </a:xfrm>
          <a:prstGeom prst="roundRect">
            <a:avLst>
              <a:gd name="adj" fmla="val 1001"/>
            </a:avLst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6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3201839" y="2216130"/>
            <a:ext cx="5763402" cy="3602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7641734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675714" y="2309100"/>
            <a:ext cx="1790131" cy="3190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2844622" y="2309100"/>
            <a:ext cx="1790131" cy="3190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461257" y="2101196"/>
            <a:ext cx="2026025" cy="35794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9945560" y="2309100"/>
            <a:ext cx="1790131" cy="3190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212848" y="2309100"/>
            <a:ext cx="1790131" cy="3190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941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340983" y="1861092"/>
            <a:ext cx="1510034" cy="1326806"/>
          </a:xfrm>
          <a:custGeom>
            <a:avLst/>
            <a:gdLst>
              <a:gd name="connsiteX0" fmla="*/ 589788 w 1342471"/>
              <a:gd name="connsiteY0" fmla="*/ 0 h 1179576"/>
              <a:gd name="connsiteX1" fmla="*/ 1179576 w 1342471"/>
              <a:gd name="connsiteY1" fmla="*/ 589788 h 1179576"/>
              <a:gd name="connsiteX2" fmla="*/ 1172063 w 1342471"/>
              <a:gd name="connsiteY2" fmla="*/ 664316 h 1179576"/>
              <a:gd name="connsiteX3" fmla="*/ 1342471 w 1342471"/>
              <a:gd name="connsiteY3" fmla="*/ 853118 h 1179576"/>
              <a:gd name="connsiteX4" fmla="*/ 1103083 w 1342471"/>
              <a:gd name="connsiteY4" fmla="*/ 874899 h 1179576"/>
              <a:gd name="connsiteX5" fmla="*/ 1078850 w 1342471"/>
              <a:gd name="connsiteY5" fmla="*/ 919544 h 1179576"/>
              <a:gd name="connsiteX6" fmla="*/ 589788 w 1342471"/>
              <a:gd name="connsiteY6" fmla="*/ 1179576 h 1179576"/>
              <a:gd name="connsiteX7" fmla="*/ 0 w 1342471"/>
              <a:gd name="connsiteY7" fmla="*/ 589788 h 1179576"/>
              <a:gd name="connsiteX8" fmla="*/ 589788 w 1342471"/>
              <a:gd name="connsiteY8" fmla="*/ 0 h 1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471" h="1179576">
                <a:moveTo>
                  <a:pt x="589788" y="0"/>
                </a:moveTo>
                <a:cubicBezTo>
                  <a:pt x="915519" y="0"/>
                  <a:pt x="1179576" y="264057"/>
                  <a:pt x="1179576" y="589788"/>
                </a:cubicBezTo>
                <a:lnTo>
                  <a:pt x="1172063" y="664316"/>
                </a:lnTo>
                <a:lnTo>
                  <a:pt x="1342471" y="853118"/>
                </a:lnTo>
                <a:lnTo>
                  <a:pt x="1103083" y="874899"/>
                </a:lnTo>
                <a:lnTo>
                  <a:pt x="1078850" y="919544"/>
                </a:lnTo>
                <a:cubicBezTo>
                  <a:pt x="972861" y="1076429"/>
                  <a:pt x="793370" y="1179576"/>
                  <a:pt x="589788" y="1179576"/>
                </a:cubicBezTo>
                <a:cubicBezTo>
                  <a:pt x="264057" y="1179576"/>
                  <a:pt x="0" y="915519"/>
                  <a:pt x="0" y="589788"/>
                </a:cubicBezTo>
                <a:cubicBezTo>
                  <a:pt x="0" y="264057"/>
                  <a:pt x="264057" y="0"/>
                  <a:pt x="5897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38523092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39644" y="1845764"/>
            <a:ext cx="1895708" cy="1895708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27088" y="1845764"/>
            <a:ext cx="1895708" cy="1895708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14532" y="1845764"/>
            <a:ext cx="1895708" cy="1895708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301976" y="1845764"/>
            <a:ext cx="1895708" cy="1895708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6931180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4839" y="1831188"/>
            <a:ext cx="2485946" cy="248594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43630" y="1831188"/>
            <a:ext cx="2485946" cy="248594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62421" y="1831188"/>
            <a:ext cx="2485946" cy="248594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081212" y="1831188"/>
            <a:ext cx="2485946" cy="248594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23939107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893985" y="4187027"/>
            <a:ext cx="2046798" cy="204679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68879" y="4187027"/>
            <a:ext cx="2046798" cy="204679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368879" y="1688623"/>
            <a:ext cx="2046798" cy="204679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93985" y="1688623"/>
            <a:ext cx="2046798" cy="204679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27519595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4839" y="1831188"/>
            <a:ext cx="2485946" cy="377873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43630" y="1831188"/>
            <a:ext cx="2485946" cy="377873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62421" y="1831188"/>
            <a:ext cx="2485946" cy="377873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081212" y="1831188"/>
            <a:ext cx="2485946" cy="377873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41750731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355157" y="1968206"/>
            <a:ext cx="1895708" cy="1895708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54457" y="4295733"/>
            <a:ext cx="1895708" cy="1895708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355157" y="4295733"/>
            <a:ext cx="1895708" cy="1895708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4457" y="1968206"/>
            <a:ext cx="1895708" cy="1895708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2543385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127887" y="1816018"/>
            <a:ext cx="1494110" cy="149411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815331" y="1816018"/>
            <a:ext cx="1494110" cy="149411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502775" y="1816018"/>
            <a:ext cx="1494110" cy="149411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440443" y="4287026"/>
            <a:ext cx="1494110" cy="149411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127887" y="4287026"/>
            <a:ext cx="1494110" cy="149411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815331" y="4287026"/>
            <a:ext cx="1494110" cy="149411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502775" y="4287026"/>
            <a:ext cx="1494110" cy="149411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440443" y="1816018"/>
            <a:ext cx="1494110" cy="1494110"/>
          </a:xfrm>
          <a:prstGeom prst="ellipse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4616" y="413130"/>
            <a:ext cx="8422768" cy="279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</a:t>
            </a:r>
            <a:r>
              <a:rPr lang="en-US" dirty="0" err="1"/>
              <a:t>Subtitile</a:t>
            </a:r>
            <a:r>
              <a:rPr lang="en-US" dirty="0"/>
              <a:t>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4616" y="816809"/>
            <a:ext cx="8422768" cy="59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Montserrat Semi Bold" panose="00000700000000000000" pitchFamily="50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407687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9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34" Type="http://schemas.openxmlformats.org/officeDocument/2006/relationships/slideLayout" Target="../slideLayouts/slideLayout97.xml"/><Relationship Id="rId42" Type="http://schemas.openxmlformats.org/officeDocument/2006/relationships/slideLayout" Target="../slideLayouts/slideLayout105.xml"/><Relationship Id="rId47" Type="http://schemas.openxmlformats.org/officeDocument/2006/relationships/slideLayout" Target="../slideLayouts/slideLayout110.xml"/><Relationship Id="rId50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96.xml"/><Relationship Id="rId38" Type="http://schemas.openxmlformats.org/officeDocument/2006/relationships/slideLayout" Target="../slideLayouts/slideLayout101.xml"/><Relationship Id="rId46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2.xml"/><Relationship Id="rId41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95.xml"/><Relationship Id="rId37" Type="http://schemas.openxmlformats.org/officeDocument/2006/relationships/slideLayout" Target="../slideLayouts/slideLayout100.xml"/><Relationship Id="rId40" Type="http://schemas.openxmlformats.org/officeDocument/2006/relationships/slideLayout" Target="../slideLayouts/slideLayout103.xml"/><Relationship Id="rId45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36" Type="http://schemas.openxmlformats.org/officeDocument/2006/relationships/slideLayout" Target="../slideLayouts/slideLayout99.xml"/><Relationship Id="rId4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94.xml"/><Relationship Id="rId44" Type="http://schemas.openxmlformats.org/officeDocument/2006/relationships/slideLayout" Target="../slideLayouts/slideLayout107.xml"/><Relationship Id="rId52" Type="http://schemas.openxmlformats.org/officeDocument/2006/relationships/theme" Target="../theme/theme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35" Type="http://schemas.openxmlformats.org/officeDocument/2006/relationships/slideLayout" Target="../slideLayouts/slideLayout98.xml"/><Relationship Id="rId43" Type="http://schemas.openxmlformats.org/officeDocument/2006/relationships/slideLayout" Target="../slideLayouts/slideLayout106.xml"/><Relationship Id="rId48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71.xml"/><Relationship Id="rId51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4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2" r:id="rId2"/>
    <p:sldLayoutId id="2147483716" r:id="rId3"/>
    <p:sldLayoutId id="2147483725" r:id="rId4"/>
    <p:sldLayoutId id="2147483726" r:id="rId5"/>
    <p:sldLayoutId id="2147483718" r:id="rId6"/>
    <p:sldLayoutId id="2147483727" r:id="rId7"/>
    <p:sldLayoutId id="2147483728" r:id="rId8"/>
    <p:sldLayoutId id="2147483709" r:id="rId9"/>
    <p:sldLayoutId id="2147483699" r:id="rId10"/>
    <p:sldLayoutId id="2147483706" r:id="rId11"/>
    <p:sldLayoutId id="2147483697" r:id="rId12"/>
    <p:sldLayoutId id="2147483674" r:id="rId13"/>
    <p:sldLayoutId id="2147483730" r:id="rId14"/>
    <p:sldLayoutId id="2147483735" r:id="rId15"/>
    <p:sldLayoutId id="2147483729" r:id="rId16"/>
    <p:sldLayoutId id="2147483723" r:id="rId17"/>
    <p:sldLayoutId id="2147483724" r:id="rId18"/>
    <p:sldLayoutId id="2147483720" r:id="rId19"/>
    <p:sldLayoutId id="2147483721" r:id="rId20"/>
    <p:sldLayoutId id="2147483719" r:id="rId21"/>
    <p:sldLayoutId id="2147483715" r:id="rId22"/>
    <p:sldLayoutId id="2147483708" r:id="rId23"/>
    <p:sldLayoutId id="2147483710" r:id="rId24"/>
    <p:sldLayoutId id="2147483714" r:id="rId25"/>
    <p:sldLayoutId id="2147483712" r:id="rId26"/>
    <p:sldLayoutId id="2147483713" r:id="rId27"/>
    <p:sldLayoutId id="2147483711" r:id="rId28"/>
    <p:sldLayoutId id="2147483707" r:id="rId29"/>
    <p:sldLayoutId id="2147483698" r:id="rId30"/>
    <p:sldLayoutId id="2147483696" r:id="rId31"/>
    <p:sldLayoutId id="2147483702" r:id="rId32"/>
    <p:sldLayoutId id="2147483704" r:id="rId33"/>
    <p:sldLayoutId id="2147483703" r:id="rId34"/>
    <p:sldLayoutId id="2147483701" r:id="rId35"/>
    <p:sldLayoutId id="2147483700" r:id="rId36"/>
    <p:sldLayoutId id="2147483705" r:id="rId37"/>
    <p:sldLayoutId id="2147483675" r:id="rId38"/>
    <p:sldLayoutId id="2147483676" r:id="rId39"/>
    <p:sldLayoutId id="2147483677" r:id="rId40"/>
    <p:sldLayoutId id="2147483678" r:id="rId41"/>
    <p:sldLayoutId id="2147483679" r:id="rId42"/>
    <p:sldLayoutId id="2147483732" r:id="rId43"/>
    <p:sldLayoutId id="2147483733" r:id="rId44"/>
    <p:sldLayoutId id="2147483734" r:id="rId45"/>
    <p:sldLayoutId id="2147483731" r:id="rId46"/>
    <p:sldLayoutId id="2147483680" r:id="rId47"/>
    <p:sldLayoutId id="2147483681" r:id="rId48"/>
    <p:sldLayoutId id="2147483682" r:id="rId49"/>
    <p:sldLayoutId id="2147483683" r:id="rId50"/>
    <p:sldLayoutId id="2147483736" r:id="rId51"/>
    <p:sldLayoutId id="2147483789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3328459" y="360377"/>
            <a:ext cx="5219396" cy="4037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6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dirty="0">
                <a:solidFill>
                  <a:schemeClr val="accent1"/>
                </a:solidFill>
              </a:rPr>
              <a:t>Put Subtitle Here</a:t>
            </a:r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3328459" y="822371"/>
            <a:ext cx="5219396" cy="5576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sz="3600" dirty="0">
                <a:latin typeface="Montserrat Semi Bold" panose="00000700000000000000" pitchFamily="50" charset="0"/>
              </a:rPr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87505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56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80" r:id="rId43"/>
    <p:sldLayoutId id="2147483781" r:id="rId44"/>
    <p:sldLayoutId id="2147483782" r:id="rId45"/>
    <p:sldLayoutId id="2147483783" r:id="rId46"/>
    <p:sldLayoutId id="2147483784" r:id="rId47"/>
    <p:sldLayoutId id="2147483785" r:id="rId48"/>
    <p:sldLayoutId id="2147483786" r:id="rId49"/>
    <p:sldLayoutId id="2147483787" r:id="rId50"/>
    <p:sldLayoutId id="2147483788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17"/>
            <a:ext cx="12204700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" y="-2117"/>
            <a:ext cx="12204700" cy="6860117"/>
          </a:xfrm>
          <a:prstGeom prst="rect">
            <a:avLst/>
          </a:prstGeom>
          <a:solidFill>
            <a:schemeClr val="tx2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34" y="5446184"/>
            <a:ext cx="4068233" cy="94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9224"/>
          <p:cNvSpPr/>
          <p:nvPr/>
        </p:nvSpPr>
        <p:spPr>
          <a:xfrm>
            <a:off x="3570770" y="1945959"/>
            <a:ext cx="59547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altLang="pt-BR" sz="3600" b="1" dirty="0">
                <a:ea typeface="MS PGothic" pitchFamily="34" charset="-128"/>
              </a:rPr>
              <a:t>Regionalização e Planejamento Regional Integrado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316175" y="437735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/>
              <a:t>16 de abril de 2018</a:t>
            </a:r>
            <a:endParaRPr lang="pt-BR" sz="1600" i="1" dirty="0"/>
          </a:p>
        </p:txBody>
      </p:sp>
      <p:sp>
        <p:nvSpPr>
          <p:cNvPr id="8" name="TextBox 3"/>
          <p:cNvSpPr txBox="1"/>
          <p:nvPr/>
        </p:nvSpPr>
        <p:spPr>
          <a:xfrm>
            <a:off x="3570770" y="930296"/>
            <a:ext cx="45865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  <a:latin typeface="+mj-lt"/>
              </a:rPr>
              <a:t>SUS LEGAL</a:t>
            </a:r>
            <a:endParaRPr lang="en-US" sz="60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14851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78733" y="325158"/>
            <a:ext cx="9371383" cy="1440160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1B4945"/>
                </a:solidFill>
              </a:rPr>
              <a:t>AVANÇOS JÁ PACTUADOS NO PROCESSO DE REGIONALIZAÇÃO </a:t>
            </a:r>
            <a:endParaRPr lang="pt-BR" sz="2800" b="1" dirty="0">
              <a:solidFill>
                <a:srgbClr val="1B4945"/>
              </a:solidFill>
            </a:endParaRPr>
          </a:p>
        </p:txBody>
      </p:sp>
      <p:pic>
        <p:nvPicPr>
          <p:cNvPr id="3" name="Picture 2" descr="D:\Users\andre.cardoso\Desktop\fotos\32538979645_d075bc19ae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" b="11210"/>
          <a:stretch/>
        </p:blipFill>
        <p:spPr bwMode="auto">
          <a:xfrm>
            <a:off x="7252385" y="1700807"/>
            <a:ext cx="8799096" cy="499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78733" y="2558343"/>
            <a:ext cx="3784922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Aft>
                <a:spcPts val="800"/>
              </a:spcAft>
            </a:pPr>
            <a:r>
              <a:rPr lang="pt-BR" sz="2400" dirty="0" smtClean="0"/>
              <a:t>Reunião </a:t>
            </a:r>
            <a:r>
              <a:rPr lang="pt-BR" sz="2400" dirty="0"/>
              <a:t>da Comissão </a:t>
            </a:r>
            <a:r>
              <a:rPr lang="pt-BR" sz="2400" dirty="0" err="1" smtClean="0"/>
              <a:t>Intergestores</a:t>
            </a:r>
            <a:r>
              <a:rPr lang="pt-BR" sz="2400" dirty="0" smtClean="0"/>
              <a:t> Tripartite (CIT) </a:t>
            </a:r>
            <a:r>
              <a:rPr lang="pt-BR" sz="2400" dirty="0"/>
              <a:t>em </a:t>
            </a:r>
            <a:r>
              <a:rPr lang="pt-BR" sz="2400" dirty="0" smtClean="0"/>
              <a:t>26/01 e 14/12</a:t>
            </a:r>
            <a:endParaRPr lang="pt-BR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017">
            <a:off x="9926478" y="251880"/>
            <a:ext cx="1985443" cy="157343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1700807"/>
            <a:ext cx="7243011" cy="4998672"/>
          </a:xfrm>
          <a:prstGeom prst="rect">
            <a:avLst/>
          </a:prstGeom>
          <a:solidFill>
            <a:srgbClr val="2A706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-12032" y="1700807"/>
            <a:ext cx="725504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ECFF88"/>
                </a:solidFill>
              </a:rPr>
              <a:t>Resolução CIT </a:t>
            </a:r>
            <a:r>
              <a:rPr lang="pt-BR" dirty="0" smtClean="0">
                <a:solidFill>
                  <a:srgbClr val="ECFF88"/>
                </a:solidFill>
              </a:rPr>
              <a:t>nº 10/2016</a:t>
            </a:r>
            <a:r>
              <a:rPr lang="pt-BR" dirty="0"/>
              <a:t>:</a:t>
            </a:r>
            <a:r>
              <a:rPr lang="pt-BR" sz="2200" dirty="0"/>
              <a:t> </a:t>
            </a:r>
            <a:r>
              <a:rPr lang="pt-BR" dirty="0"/>
              <a:t>novos serviços de saúde </a:t>
            </a:r>
            <a:r>
              <a:rPr lang="pt-BR" dirty="0" smtClean="0"/>
              <a:t>que </a:t>
            </a:r>
            <a:r>
              <a:rPr lang="pt-BR" dirty="0"/>
              <a:t>demandem aporte financeiro por parte dos demais entes federados deverão </a:t>
            </a:r>
            <a:r>
              <a:rPr lang="pt-BR" dirty="0" smtClean="0"/>
              <a:t>ser acordados previamente entre os entes envolvidos.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ECFF88"/>
                </a:solidFill>
              </a:rPr>
              <a:t>Resolução CIT nº 23/2017</a:t>
            </a:r>
            <a:r>
              <a:rPr lang="pt-BR" dirty="0" smtClean="0"/>
              <a:t>: diretrizes gerais acerca dos processos de Regionalização, Planejamento Regional Integrado (PRI) e Governança da RAS:</a:t>
            </a:r>
          </a:p>
          <a:p>
            <a:pPr marL="360000" lvl="1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dirty="0" smtClean="0"/>
              <a:t>PRI visa organizar a RAS, mesmo que envolva mais de um estado;</a:t>
            </a:r>
          </a:p>
          <a:p>
            <a:pPr marL="360000" lvl="1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dirty="0" smtClean="0"/>
              <a:t>Previsão de criação de comitês de governança, técnico-operacionais, com participação de usuários, prestadores, gestores (incluindo MS), monitorando o funcionamento das RAS e que oriente a tomada de decisão da gestão;</a:t>
            </a:r>
          </a:p>
          <a:p>
            <a:pPr marL="360000" lvl="1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dirty="0"/>
              <a:t>Necessidade de revisão das regiões de saúde para que sejam estabelecidas regiões ampliadas e resolutivas com capacidade de organizar a </a:t>
            </a:r>
            <a:r>
              <a:rPr lang="pt-BR" sz="1700" dirty="0" smtClean="0"/>
              <a:t>RAS.</a:t>
            </a:r>
          </a:p>
        </p:txBody>
      </p:sp>
    </p:spTree>
    <p:extLst>
      <p:ext uri="{BB962C8B-B14F-4D97-AF65-F5344CB8AC3E}">
        <p14:creationId xmlns:p14="http://schemas.microsoft.com/office/powerpoint/2010/main" val="14076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75863" y="525612"/>
            <a:ext cx="9371383" cy="1440160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1B4945"/>
                </a:solidFill>
              </a:rPr>
              <a:t>RESOLUÇÃO Nº 37/2018: “REGIONALIZAÇÃO E PLANEJAMENTO REGIONAL INTEGRADO”</a:t>
            </a:r>
            <a:endParaRPr lang="pt-BR" sz="2800" b="1" dirty="0">
              <a:solidFill>
                <a:srgbClr val="1B4945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1002" y="2337538"/>
            <a:ext cx="12203002" cy="3841393"/>
          </a:xfrm>
          <a:prstGeom prst="rect">
            <a:avLst/>
          </a:prstGeom>
          <a:solidFill>
            <a:srgbClr val="2A706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0873" y="2462666"/>
            <a:ext cx="1197925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1">
              <a:spcBef>
                <a:spcPts val="600"/>
              </a:spcBef>
            </a:pPr>
            <a:r>
              <a:rPr lang="pt-BR" sz="2000" dirty="0">
                <a:solidFill>
                  <a:srgbClr val="ECFF88"/>
                </a:solidFill>
              </a:rPr>
              <a:t>Dispõe sobre o processo de Planejamento Regional Integrado e a organização de macrorregiões de saúde </a:t>
            </a:r>
            <a:endParaRPr lang="pt-BR" sz="2000" dirty="0" smtClean="0">
              <a:solidFill>
                <a:srgbClr val="ECFF88"/>
              </a:solidFill>
            </a:endParaRPr>
          </a:p>
          <a:p>
            <a:pPr marL="465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t-BR" sz="1050" dirty="0" smtClean="0"/>
          </a:p>
          <a:p>
            <a:pPr marL="465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700" dirty="0" smtClean="0"/>
              <a:t>Os </a:t>
            </a:r>
            <a:r>
              <a:rPr lang="pt-BR" sz="1700" dirty="0"/>
              <a:t>estados em articulação com os municípios e com a participação do MS deverão instituir e coordenar o processo de Planejamento Regional Integrado.</a:t>
            </a:r>
          </a:p>
          <a:p>
            <a:pPr marL="465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700" dirty="0" smtClean="0"/>
              <a:t>Cada Comissão </a:t>
            </a:r>
            <a:r>
              <a:rPr lang="pt-BR" sz="1700" dirty="0" err="1" smtClean="0"/>
              <a:t>Intergestores</a:t>
            </a:r>
            <a:r>
              <a:rPr lang="pt-BR" sz="1700" dirty="0" smtClean="0"/>
              <a:t> </a:t>
            </a:r>
            <a:r>
              <a:rPr lang="pt-BR" sz="1700" dirty="0" err="1" smtClean="0"/>
              <a:t>Bipartite</a:t>
            </a:r>
            <a:r>
              <a:rPr lang="pt-BR" sz="1700" dirty="0" smtClean="0"/>
              <a:t> (CIB) deverá </a:t>
            </a:r>
            <a:r>
              <a:rPr lang="pt-BR" sz="1700" dirty="0"/>
              <a:t>definir </a:t>
            </a:r>
            <a:r>
              <a:rPr lang="pt-BR" sz="1700" dirty="0" smtClean="0"/>
              <a:t>diretrizes </a:t>
            </a:r>
            <a:r>
              <a:rPr lang="pt-BR" sz="1700" dirty="0"/>
              <a:t>que orientarão o processo de planejamento regional </a:t>
            </a:r>
            <a:r>
              <a:rPr lang="pt-BR" sz="1700" dirty="0" smtClean="0"/>
              <a:t>integrado no estado e seu monitoramento, articulando as Comissões </a:t>
            </a:r>
            <a:r>
              <a:rPr lang="pt-BR" sz="1700" dirty="0" err="1" smtClean="0"/>
              <a:t>Intergestores</a:t>
            </a:r>
            <a:r>
              <a:rPr lang="pt-BR" sz="1700" dirty="0" smtClean="0"/>
              <a:t> Regionais (CIR).</a:t>
            </a:r>
            <a:endParaRPr lang="pt-BR" sz="1700" dirty="0"/>
          </a:p>
          <a:p>
            <a:pPr marL="465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700" dirty="0" smtClean="0"/>
              <a:t>Deverão ser instituídos espaços regionais ampliados, chamados de Macrorregiões de Saúde, visando organizar a </a:t>
            </a:r>
            <a:r>
              <a:rPr lang="pt-BR" sz="1700" dirty="0"/>
              <a:t>Rede de Atenção à Saúde (RAS) </a:t>
            </a:r>
            <a:r>
              <a:rPr lang="pt-BR" sz="1700" dirty="0" smtClean="0"/>
              <a:t>para garantir a </a:t>
            </a:r>
            <a:r>
              <a:rPr lang="pt-BR" sz="1700" dirty="0"/>
              <a:t>resolubilidade da atenção à </a:t>
            </a:r>
            <a:r>
              <a:rPr lang="pt-BR" sz="1700" dirty="0" smtClean="0"/>
              <a:t>saúde;</a:t>
            </a:r>
          </a:p>
          <a:p>
            <a:pPr marL="465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700" dirty="0" smtClean="0"/>
              <a:t>Cada Macrorregião de Saúde deverá </a:t>
            </a:r>
            <a:r>
              <a:rPr lang="pt-BR" sz="1700" dirty="0"/>
              <a:t>ter </a:t>
            </a:r>
            <a:r>
              <a:rPr lang="pt-BR" sz="1700" dirty="0" smtClean="0"/>
              <a:t>a </a:t>
            </a:r>
            <a:r>
              <a:rPr lang="pt-BR" sz="1700" dirty="0"/>
              <a:t>escala necessária para a sustentabilidade dos serviços de alta complexidade, </a:t>
            </a:r>
            <a:r>
              <a:rPr lang="pt-BR" sz="1700" dirty="0" smtClean="0"/>
              <a:t>considerando um mínimo </a:t>
            </a:r>
            <a:r>
              <a:rPr lang="pt-BR" sz="1700" dirty="0"/>
              <a:t>populacional de 700 mil </a:t>
            </a:r>
            <a:r>
              <a:rPr lang="pt-BR" sz="1700" dirty="0" smtClean="0"/>
              <a:t>habitantes (exceto </a:t>
            </a:r>
            <a:r>
              <a:rPr lang="pt-BR" sz="1700" dirty="0"/>
              <a:t>para os estados da Região </a:t>
            </a:r>
            <a:r>
              <a:rPr lang="pt-BR" sz="1700" dirty="0" smtClean="0"/>
              <a:t>Norte: 500 </a:t>
            </a:r>
            <a:r>
              <a:rPr lang="pt-BR" sz="1700" dirty="0"/>
              <a:t>mil </a:t>
            </a:r>
            <a:r>
              <a:rPr lang="pt-BR" sz="1700" dirty="0" smtClean="0"/>
              <a:t>habitantes).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017">
            <a:off x="10031313" y="734809"/>
            <a:ext cx="1985443" cy="15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0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18754" y="938151"/>
            <a:ext cx="11697194" cy="4096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/>
            </a:lvl1pPr>
          </a:lstStyle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Ferramentas utilizadas: 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b="0" dirty="0" smtClean="0">
                <a:solidFill>
                  <a:schemeClr val="tx1"/>
                </a:solidFill>
              </a:rPr>
              <a:t>CPAREA – LABDEC/NESCON/UFMG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b="0" dirty="0" err="1" smtClean="0">
                <a:solidFill>
                  <a:schemeClr val="tx1"/>
                </a:solidFill>
              </a:rPr>
              <a:t>Digisus-Geo</a:t>
            </a:r>
            <a:r>
              <a:rPr lang="pt-BR" b="0" dirty="0" smtClean="0">
                <a:solidFill>
                  <a:schemeClr val="tx1"/>
                </a:solidFill>
              </a:rPr>
              <a:t> – DEMAS/SE/MS</a:t>
            </a:r>
          </a:p>
          <a:p>
            <a:pPr marL="0" lvl="1">
              <a:spcBef>
                <a:spcPts val="1200"/>
              </a:spcBef>
            </a:pPr>
            <a:endParaRPr lang="pt-BR" b="1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tx1"/>
                </a:solidFill>
              </a:rPr>
              <a:t>Metodologia:</a:t>
            </a:r>
            <a:endParaRPr lang="pt-BR" sz="2000" b="1" dirty="0">
              <a:solidFill>
                <a:schemeClr val="tx1"/>
              </a:solidFill>
            </a:endParaRP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b="0" dirty="0" smtClean="0">
                <a:solidFill>
                  <a:schemeClr val="tx1"/>
                </a:solidFill>
              </a:rPr>
              <a:t>Utilizada </a:t>
            </a:r>
            <a:r>
              <a:rPr lang="pt-BR" b="0" dirty="0">
                <a:solidFill>
                  <a:schemeClr val="tx1"/>
                </a:solidFill>
              </a:rPr>
              <a:t>uma ferramenta de análise, em ambiente </a:t>
            </a:r>
            <a:r>
              <a:rPr lang="pt-BR" b="0" i="1" dirty="0">
                <a:solidFill>
                  <a:schemeClr val="tx1"/>
                </a:solidFill>
              </a:rPr>
              <a:t>web</a:t>
            </a:r>
            <a:r>
              <a:rPr lang="pt-BR" b="0" dirty="0">
                <a:solidFill>
                  <a:schemeClr val="tx1"/>
                </a:solidFill>
              </a:rPr>
              <a:t>, que apresenta visualmente os atuais fluxos dos atendimentos ambulatoriais e hospitalares do ano de 2016 para uma seleção de serviços de “Alta Complexidade</a:t>
            </a:r>
            <a:r>
              <a:rPr lang="pt-BR" b="0" dirty="0" smtClean="0">
                <a:solidFill>
                  <a:schemeClr val="tx1"/>
                </a:solidFill>
              </a:rPr>
              <a:t>”.</a:t>
            </a:r>
            <a:endParaRPr lang="pt-BR" b="0" dirty="0">
              <a:solidFill>
                <a:schemeClr val="tx1"/>
              </a:solidFill>
            </a:endParaRP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b="0" dirty="0" smtClean="0">
                <a:solidFill>
                  <a:schemeClr val="tx1"/>
                </a:solidFill>
              </a:rPr>
              <a:t>Selecionado um conjunto de serviços de “Alta </a:t>
            </a:r>
            <a:r>
              <a:rPr lang="pt-BR" b="0" dirty="0">
                <a:solidFill>
                  <a:schemeClr val="tx1"/>
                </a:solidFill>
              </a:rPr>
              <a:t>Complexidade” que exigem uma escala econômica elevada para justificar seu funcionamento, “Região de Saúde </a:t>
            </a:r>
            <a:r>
              <a:rPr lang="pt-BR" b="0" dirty="0" smtClean="0">
                <a:solidFill>
                  <a:schemeClr val="tx1"/>
                </a:solidFill>
              </a:rPr>
              <a:t>Resolutiva (Macrorregião)”; </a:t>
            </a:r>
            <a:r>
              <a:rPr lang="pt-BR" b="0" dirty="0">
                <a:solidFill>
                  <a:schemeClr val="tx1"/>
                </a:solidFill>
              </a:rPr>
              <a:t>próximo de 500 a 600 mil </a:t>
            </a:r>
            <a:r>
              <a:rPr lang="pt-BR" b="0" dirty="0" smtClean="0">
                <a:solidFill>
                  <a:schemeClr val="tx1"/>
                </a:solidFill>
              </a:rPr>
              <a:t>habitantes. </a:t>
            </a:r>
            <a:r>
              <a:rPr lang="pt-BR" dirty="0" smtClean="0">
                <a:solidFill>
                  <a:schemeClr val="tx1"/>
                </a:solidFill>
              </a:rPr>
              <a:t>Esse </a:t>
            </a:r>
            <a:r>
              <a:rPr lang="pt-BR" dirty="0">
                <a:solidFill>
                  <a:schemeClr val="tx1"/>
                </a:solidFill>
              </a:rPr>
              <a:t>“ponto de corte” corresponde aos parâmetros tradicionalmente utilizados para </a:t>
            </a:r>
            <a:r>
              <a:rPr lang="pt-BR" u="sng" dirty="0">
                <a:solidFill>
                  <a:schemeClr val="tx1"/>
                </a:solidFill>
              </a:rPr>
              <a:t>Cardiologia</a:t>
            </a:r>
            <a:r>
              <a:rPr lang="pt-BR" dirty="0">
                <a:solidFill>
                  <a:schemeClr val="tx1"/>
                </a:solidFill>
              </a:rPr>
              <a:t> e </a:t>
            </a:r>
            <a:r>
              <a:rPr lang="pt-BR" u="sng" dirty="0" smtClean="0">
                <a:solidFill>
                  <a:schemeClr val="tx1"/>
                </a:solidFill>
              </a:rPr>
              <a:t>Oncologia</a:t>
            </a:r>
            <a:r>
              <a:rPr lang="pt-BR" dirty="0" smtClean="0">
                <a:solidFill>
                  <a:schemeClr val="tx1"/>
                </a:solidFill>
              </a:rPr>
              <a:t> .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Cada </a:t>
            </a:r>
            <a:r>
              <a:rPr lang="pt-BR" dirty="0" smtClean="0">
                <a:solidFill>
                  <a:schemeClr val="tx1"/>
                </a:solidFill>
              </a:rPr>
              <a:t>Região de Saúde atual foi </a:t>
            </a:r>
            <a:r>
              <a:rPr lang="pt-BR" dirty="0">
                <a:solidFill>
                  <a:schemeClr val="tx1"/>
                </a:solidFill>
              </a:rPr>
              <a:t>agrupada </a:t>
            </a:r>
            <a:r>
              <a:rPr lang="pt-BR" dirty="0" smtClean="0">
                <a:solidFill>
                  <a:schemeClr val="tx1"/>
                </a:solidFill>
              </a:rPr>
              <a:t>a um </a:t>
            </a:r>
            <a:r>
              <a:rPr lang="pt-BR" dirty="0" err="1" smtClean="0">
                <a:solidFill>
                  <a:schemeClr val="tx1"/>
                </a:solidFill>
              </a:rPr>
              <a:t>pólo</a:t>
            </a:r>
            <a:r>
              <a:rPr lang="pt-BR" dirty="0" smtClean="0">
                <a:solidFill>
                  <a:schemeClr val="tx1"/>
                </a:solidFill>
              </a:rPr>
              <a:t> em que há </a:t>
            </a:r>
            <a:r>
              <a:rPr lang="pt-BR" dirty="0">
                <a:solidFill>
                  <a:schemeClr val="tx1"/>
                </a:solidFill>
              </a:rPr>
              <a:t>a maior Taxa de </a:t>
            </a:r>
            <a:r>
              <a:rPr lang="pt-BR" dirty="0" smtClean="0">
                <a:solidFill>
                  <a:schemeClr val="tx1"/>
                </a:solidFill>
              </a:rPr>
              <a:t>Dependência.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Ponderações realizadas:</a:t>
            </a:r>
            <a:endParaRPr lang="pt-BR" dirty="0">
              <a:solidFill>
                <a:schemeClr val="tx1"/>
              </a:solidFill>
            </a:endParaRP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tx1"/>
                </a:solidFill>
              </a:rPr>
              <a:t>Distância Máxima Percorrida (Municípios ao Polo);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tx1"/>
                </a:solidFill>
              </a:rPr>
              <a:t>Quant. Mínima de Procedimentos Realizados pelo Polo;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tx1"/>
                </a:solidFill>
              </a:rPr>
              <a:t>Quant. Mínima de Procedimentos Encaminhados (Municípios para Polo).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Obs.: O </a:t>
            </a:r>
            <a:r>
              <a:rPr lang="pt-BR" dirty="0">
                <a:solidFill>
                  <a:schemeClr val="tx1"/>
                </a:solidFill>
              </a:rPr>
              <a:t>método não foi aplicado nas seguintes </a:t>
            </a:r>
            <a:r>
              <a:rPr lang="pt-BR" dirty="0" err="1">
                <a:solidFill>
                  <a:schemeClr val="tx1"/>
                </a:solidFill>
              </a:rPr>
              <a:t>UFs</a:t>
            </a:r>
            <a:r>
              <a:rPr lang="pt-BR" dirty="0">
                <a:solidFill>
                  <a:schemeClr val="tx1"/>
                </a:solidFill>
              </a:rPr>
              <a:t>: MG, PR, RS, SP e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 smtClean="0">
                <a:solidFill>
                  <a:srgbClr val="FFC000"/>
                </a:solidFill>
              </a:rPr>
              <a:t>PA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12192000" cy="9381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0080" y="315659"/>
            <a:ext cx="10877802" cy="469936"/>
          </a:xfrm>
          <a:prstGeom prst="rect">
            <a:avLst/>
          </a:prstGeom>
          <a:solidFill>
            <a:schemeClr val="tx1"/>
          </a:solidFill>
        </p:spPr>
        <p:txBody>
          <a:bodyPr lIns="121917" tIns="60958" rIns="121917" bIns="6095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smtClean="0">
                <a:solidFill>
                  <a:srgbClr val="1B4945"/>
                </a:solidFill>
              </a:rPr>
              <a:t>ESTUDO INICIAL REALIZADO PELO MINISTÉRIO DA SAÚDE </a:t>
            </a:r>
            <a:endParaRPr lang="pt-BR" sz="2800" b="1" dirty="0">
              <a:solidFill>
                <a:srgbClr val="1B4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0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3707" y="193081"/>
            <a:ext cx="10202883" cy="34605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/>
              <a:t>REGIÕES </a:t>
            </a:r>
            <a:r>
              <a:rPr lang="pt-BR" sz="2800" b="1" dirty="0"/>
              <a:t>INTERESTADUAIS RECONHECIDAS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692697"/>
            <a:ext cx="6912768" cy="591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83632" y="3886080"/>
            <a:ext cx="1368152" cy="3693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TOPAMA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793368" y="4408978"/>
            <a:ext cx="136815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PEBA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93368" y="4931876"/>
            <a:ext cx="1368152" cy="36933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RIDE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793368" y="5921335"/>
            <a:ext cx="12241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03 Regiões </a:t>
            </a:r>
          </a:p>
        </p:txBody>
      </p:sp>
    </p:spTree>
    <p:extLst>
      <p:ext uri="{BB962C8B-B14F-4D97-AF65-F5344CB8AC3E}">
        <p14:creationId xmlns:p14="http://schemas.microsoft.com/office/powerpoint/2010/main" val="12287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0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021" y="345890"/>
            <a:ext cx="11269683" cy="346050"/>
          </a:xfrm>
        </p:spPr>
        <p:txBody>
          <a:bodyPr>
            <a:noAutofit/>
          </a:bodyPr>
          <a:lstStyle/>
          <a:p>
            <a:r>
              <a:rPr lang="pt-BR" sz="2400" b="1" dirty="0"/>
              <a:t>REGIÕES DE SAÚDE COM RELAÇÕES </a:t>
            </a:r>
            <a:r>
              <a:rPr lang="pt-BR" sz="2400" b="1" dirty="0" smtClean="0"/>
              <a:t>INTERESTADUAIS IDENTIFICADAS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980728"/>
            <a:ext cx="6781800" cy="569595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99656" y="4797153"/>
            <a:ext cx="12241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09 Regiões </a:t>
            </a:r>
          </a:p>
        </p:txBody>
      </p:sp>
    </p:spTree>
    <p:extLst>
      <p:ext uri="{BB962C8B-B14F-4D97-AF65-F5344CB8AC3E}">
        <p14:creationId xmlns:p14="http://schemas.microsoft.com/office/powerpoint/2010/main" val="7254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0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140" y="178274"/>
            <a:ext cx="11269683" cy="346050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EXEMPLO: O CASO DO AMAZONAS E A RELAÇÃO COM RIO BRANCO (AC)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696" y="688778"/>
            <a:ext cx="7374577" cy="578146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7754587" y="2315688"/>
            <a:ext cx="1021278" cy="104502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524499" y="5044043"/>
            <a:ext cx="1233055" cy="119471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3439886" y="4292028"/>
            <a:ext cx="419595" cy="3868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310248" y="4586047"/>
            <a:ext cx="354281" cy="306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9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11002" y="1092530"/>
            <a:ext cx="12203002" cy="5516697"/>
          </a:xfrm>
          <a:prstGeom prst="rect">
            <a:avLst/>
          </a:prstGeom>
          <a:solidFill>
            <a:srgbClr val="2A706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598" y="175900"/>
            <a:ext cx="10877802" cy="469936"/>
          </a:xfrm>
        </p:spPr>
        <p:txBody>
          <a:bodyPr lIns="121917" tIns="60958" rIns="121917" bIns="60958">
            <a:noAutofit/>
          </a:bodyPr>
          <a:lstStyle/>
          <a:p>
            <a:pPr algn="ctr"/>
            <a:r>
              <a:rPr lang="pt-BR" sz="2800" b="1" dirty="0" smtClean="0">
                <a:solidFill>
                  <a:srgbClr val="1B4945"/>
                </a:solidFill>
              </a:rPr>
              <a:t>SÍNTESE - ESTUDO INICIAL REALIZADO PELO MINISTÉRIO DA SAÚDE </a:t>
            </a:r>
            <a:endParaRPr lang="pt-BR" sz="2800" b="1" dirty="0">
              <a:solidFill>
                <a:srgbClr val="1B4945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56854" y="5019224"/>
            <a:ext cx="14401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90 Regiões 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22787"/>
              </p:ext>
            </p:extLst>
          </p:nvPr>
        </p:nvGraphicFramePr>
        <p:xfrm>
          <a:off x="739565" y="1181100"/>
          <a:ext cx="6908146" cy="377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52" y="1181100"/>
            <a:ext cx="6397255" cy="5370977"/>
          </a:xfrm>
          <a:prstGeom prst="rect">
            <a:avLst/>
          </a:prstGeom>
          <a:ln>
            <a:solidFill>
              <a:srgbClr val="173D39"/>
            </a:solidFill>
          </a:ln>
        </p:spPr>
      </p:pic>
      <p:sp>
        <p:nvSpPr>
          <p:cNvPr id="10" name="CaixaDeTexto 9"/>
          <p:cNvSpPr txBox="1"/>
          <p:nvPr/>
        </p:nvSpPr>
        <p:spPr>
          <a:xfrm>
            <a:off x="5376768" y="5135514"/>
            <a:ext cx="181613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90 Macrorregiões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750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1002" y="1765317"/>
            <a:ext cx="12203002" cy="5202844"/>
          </a:xfrm>
          <a:prstGeom prst="rect">
            <a:avLst/>
          </a:prstGeom>
          <a:solidFill>
            <a:srgbClr val="2A706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0873" y="1919915"/>
            <a:ext cx="1197925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700" dirty="0" smtClean="0"/>
              <a:t>Cada </a:t>
            </a:r>
            <a:r>
              <a:rPr lang="pt-BR" sz="1700" dirty="0"/>
              <a:t>Macrorregião terá um Plano Regional, que conterá, dentre outros pontos:</a:t>
            </a:r>
          </a:p>
          <a:p>
            <a:pPr marL="9801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dirty="0"/>
              <a:t>As responsabilidades dos entes federados no espaço regional;</a:t>
            </a:r>
          </a:p>
          <a:p>
            <a:pPr marL="9801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dirty="0"/>
              <a:t>A programação geral das ações e serviços de saúde; e </a:t>
            </a:r>
          </a:p>
          <a:p>
            <a:pPr marL="9801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700" dirty="0"/>
              <a:t>A identificação dos vazios assistenciais e eventual sobreposição de serviços, orientando a alocação dos recursos de investimento e custeio da União, estados, municípios, bem como de emendas parlamentares.</a:t>
            </a:r>
          </a:p>
          <a:p>
            <a:pPr marL="465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700" dirty="0"/>
              <a:t>As Macrorregiões de Saúde serão referência para a alocação dos recursos financeiros dos entes federados, nas ações e serviços de interesse </a:t>
            </a:r>
            <a:r>
              <a:rPr lang="pt-BR" sz="1700" dirty="0" smtClean="0"/>
              <a:t>regional;</a:t>
            </a:r>
          </a:p>
          <a:p>
            <a:pPr marL="465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700" dirty="0" smtClean="0"/>
              <a:t>Um Comitê Executivo de Governança da RAS deverá ser instituído em cada Macrorregião, sendo um comitê </a:t>
            </a:r>
            <a:r>
              <a:rPr lang="pt-BR" sz="1700" dirty="0"/>
              <a:t>técnico que </a:t>
            </a:r>
            <a:r>
              <a:rPr lang="pt-BR" sz="1700" dirty="0" smtClean="0"/>
              <a:t>fará o monitoramento, a avaliação </a:t>
            </a:r>
            <a:r>
              <a:rPr lang="pt-BR" sz="1700" dirty="0"/>
              <a:t>e </a:t>
            </a:r>
            <a:r>
              <a:rPr lang="pt-BR" sz="1700" dirty="0" smtClean="0"/>
              <a:t>proposição de </a:t>
            </a:r>
            <a:r>
              <a:rPr lang="pt-BR" sz="1700" dirty="0"/>
              <a:t>soluções para o adequado funcionamento da </a:t>
            </a:r>
            <a:r>
              <a:rPr lang="pt-BR" sz="1700" dirty="0" smtClean="0"/>
              <a:t>RAS, subsidiando as </a:t>
            </a:r>
            <a:r>
              <a:rPr lang="pt-BR" sz="1700" dirty="0" err="1" smtClean="0"/>
              <a:t>pactuações</a:t>
            </a:r>
            <a:r>
              <a:rPr lang="pt-BR" sz="1700" dirty="0" smtClean="0"/>
              <a:t> das Comissões </a:t>
            </a:r>
            <a:r>
              <a:rPr lang="pt-BR" sz="1700" dirty="0" err="1" smtClean="0"/>
              <a:t>Intergestores</a:t>
            </a:r>
            <a:r>
              <a:rPr lang="pt-BR" sz="1700" dirty="0" smtClean="0"/>
              <a:t>.</a:t>
            </a:r>
          </a:p>
          <a:p>
            <a:pPr marL="465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700" dirty="0" smtClean="0"/>
              <a:t>Em até 90 dias, os estados deverão informar as suas Macrorregiões definidas e o cronograma do processo de PRI (ATÉ 26/JUNHO/2018).</a:t>
            </a:r>
          </a:p>
          <a:p>
            <a:pPr marL="465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700" dirty="0"/>
              <a:t>A institucionalização desse processo efetivará um novo modelo de financiamento das Ações e Serviços Públicos de Saúde - ASPS, baseado na alocação global dos recursos e em conformidade com o disposto na Lei Complementar n. 141/2012, observando as prioridades e os compromissos acordados pela União, estados e municípios, no espaço regional ampliado</a:t>
            </a:r>
            <a:r>
              <a:rPr lang="pt-BR" sz="1700" dirty="0" smtClean="0"/>
              <a:t>.</a:t>
            </a:r>
          </a:p>
          <a:p>
            <a:pPr marL="360000" lvl="1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7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017">
            <a:off x="9859146" y="251880"/>
            <a:ext cx="1985443" cy="157343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75863" y="525612"/>
            <a:ext cx="9371383" cy="1440160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1B4945"/>
                </a:solidFill>
              </a:rPr>
              <a:t>RESOLUÇÃO Nº 37/2018: “REGIONALIZAÇÃO E PLANEJAMENTO REGIONAL INTEGRADO”</a:t>
            </a:r>
            <a:endParaRPr lang="pt-BR" sz="2800" b="1" dirty="0">
              <a:solidFill>
                <a:srgbClr val="1B4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1002" y="1765316"/>
            <a:ext cx="12203002" cy="5092683"/>
          </a:xfrm>
          <a:prstGeom prst="rect">
            <a:avLst/>
          </a:prstGeom>
          <a:solidFill>
            <a:srgbClr val="2A706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43339" y="164637"/>
            <a:ext cx="11809312" cy="984881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defPPr lvl="0">
              <a:defRPr lang="en-US"/>
            </a:defPPr>
            <a:lvl1pPr algn="ctr" defTabSz="914400">
              <a:spcBef>
                <a:spcPct val="0"/>
              </a:spcBef>
              <a:buNone/>
              <a:defRPr sz="2800" b="1">
                <a:solidFill>
                  <a:srgbClr val="1B4945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ATIVIDADES </a:t>
            </a:r>
            <a:r>
              <a:rPr lang="pt-BR" dirty="0" smtClean="0"/>
              <a:t>PARA CONSTRUIR AVANÇOS NO PROCESSO DE REGIONALIZAÇÃO E DE PLANEJAMENTO REGIONAL INTEGRADO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16620" y="1844317"/>
            <a:ext cx="11062749" cy="49346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Apoiar o processo de definição das Macrorregiões de Saúde.</a:t>
            </a: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Fomentar a importância do processo ascendente nas discussões do Planejamento Regional Integrado.</a:t>
            </a: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Participar do processo de Planejamento Regional Integrado em cada Macrorregião</a:t>
            </a: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Fomentar avanços no processo de governança entre os entes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federados.</a:t>
            </a: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Dialogar com a especificidade de cada estado na gestão de custos e definição de parâmetros na organização da Rede de Atenção à Saúde (RAS).</a:t>
            </a: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Necessidade de modelo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financiamento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adequado ao Planejamento Regional,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envolvendo mudanças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infralegais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em temas como: repasses de recursos entre municípios, tabela SUS, comando único, consórcios públicos.</a:t>
            </a: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Institucionalizar as Macrorregiões como espaço regional de referência para futuros investimentos, diminuindo os vazios assistenciais.</a:t>
            </a:r>
          </a:p>
        </p:txBody>
      </p:sp>
    </p:spTree>
    <p:extLst>
      <p:ext uri="{BB962C8B-B14F-4D97-AF65-F5344CB8AC3E}">
        <p14:creationId xmlns:p14="http://schemas.microsoft.com/office/powerpoint/2010/main" val="680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069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75520" y="2084851"/>
            <a:ext cx="7872875" cy="14362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pt-BR" sz="4300" dirty="0">
                <a:solidFill>
                  <a:srgbClr val="1B4945"/>
                </a:solidFill>
              </a:rPr>
              <a:t>Obrigado!</a:t>
            </a:r>
          </a:p>
          <a:p>
            <a:pPr algn="ctr"/>
            <a:r>
              <a:rPr lang="pt-BR" sz="4300" dirty="0">
                <a:solidFill>
                  <a:srgbClr val="1B4945"/>
                </a:solidFill>
              </a:rPr>
              <a:t>Ministério da Saúde</a:t>
            </a:r>
          </a:p>
        </p:txBody>
      </p:sp>
    </p:spTree>
    <p:extLst>
      <p:ext uri="{BB962C8B-B14F-4D97-AF65-F5344CB8AC3E}">
        <p14:creationId xmlns:p14="http://schemas.microsoft.com/office/powerpoint/2010/main" val="234945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4915" y="247858"/>
            <a:ext cx="9178290" cy="832797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defPPr>
              <a:defRPr lang="en-US"/>
            </a:defPPr>
            <a:lvl1pPr algn="ctr" defTabSz="914400">
              <a:spcBef>
                <a:spcPct val="0"/>
              </a:spcBef>
              <a:buNone/>
              <a:defRPr sz="2800" b="1">
                <a:solidFill>
                  <a:srgbClr val="1B49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CONTEXTUALIZAÇÃO GERAL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1254678"/>
            <a:ext cx="7939842" cy="4872989"/>
          </a:xfrm>
          <a:prstGeom prst="rect">
            <a:avLst/>
          </a:prstGeom>
          <a:solidFill>
            <a:srgbClr val="2A706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368655"/>
            <a:ext cx="79398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750" lvl="1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Insere-se em uma discussão de um conjunto de medidas que visa ampliar a capacidade de gestão do SUS e qualificar a descentralização.</a:t>
            </a:r>
          </a:p>
          <a:p>
            <a:pPr marL="465750" lvl="1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Temas desafiantes, que se acumularam </a:t>
            </a:r>
            <a:r>
              <a:rPr lang="pt-BR" dirty="0"/>
              <a:t>ao longo dos </a:t>
            </a:r>
            <a:r>
              <a:rPr lang="pt-BR" dirty="0" smtClean="0"/>
              <a:t>anos, passaram por um profundo processo de discussão.</a:t>
            </a:r>
            <a:endParaRPr lang="pt-BR" dirty="0"/>
          </a:p>
          <a:p>
            <a:pPr marL="465750" lvl="1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Mobiliza desafios </a:t>
            </a:r>
            <a:r>
              <a:rPr lang="pt-BR" dirty="0"/>
              <a:t>postos desde </a:t>
            </a:r>
            <a:r>
              <a:rPr lang="pt-BR" dirty="0" smtClean="0"/>
              <a:t>a implantação do SUS e destacados nas avaliações do Pacto pela Saúde e do Decreto 7508/2011 (COAP), feitos pela CIT, academia e TCU.</a:t>
            </a:r>
          </a:p>
          <a:p>
            <a:pPr marL="465750" lvl="1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No ano de 2017, foram </a:t>
            </a:r>
            <a:r>
              <a:rPr lang="pt-BR" dirty="0"/>
              <a:t>realizadas diversos debates </a:t>
            </a:r>
            <a:r>
              <a:rPr lang="pt-BR" dirty="0" smtClean="0"/>
              <a:t>com a participação de professores </a:t>
            </a:r>
            <a:r>
              <a:rPr lang="pt-BR" dirty="0"/>
              <a:t>de diferentes universidades </a:t>
            </a:r>
            <a:r>
              <a:rPr lang="pt-BR" dirty="0" smtClean="0"/>
              <a:t>e institutos de pesquisas (USP, UFMG, Fiocruz e outros)</a:t>
            </a:r>
            <a:endParaRPr lang="pt-BR" dirty="0"/>
          </a:p>
          <a:p>
            <a:pPr marL="465750" lvl="1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Objetiva estabelecer consensos Tripartite, </a:t>
            </a:r>
            <a:r>
              <a:rPr lang="pt-BR" dirty="0"/>
              <a:t>para colocar em prática o que está disposto na legislação: </a:t>
            </a:r>
            <a:r>
              <a:rPr lang="pt-BR" dirty="0" smtClean="0"/>
              <a:t>CF/88, Lei 8.080/1990, 8142/1990, </a:t>
            </a:r>
            <a:r>
              <a:rPr lang="pt-BR" dirty="0"/>
              <a:t>Lei Complementar </a:t>
            </a:r>
            <a:r>
              <a:rPr lang="pt-BR" dirty="0" smtClean="0"/>
              <a:t>141/2012.</a:t>
            </a:r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42" y="1254678"/>
            <a:ext cx="4686637" cy="4872989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578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8443728" y="2802577"/>
            <a:ext cx="3748273" cy="4039909"/>
          </a:xfrm>
          <a:prstGeom prst="rect">
            <a:avLst/>
          </a:prstGeom>
          <a:solidFill>
            <a:srgbClr val="389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A242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05001" y="2802577"/>
            <a:ext cx="4539065" cy="4039909"/>
          </a:xfrm>
          <a:prstGeom prst="rect">
            <a:avLst/>
          </a:prstGeom>
          <a:solidFill>
            <a:srgbClr val="2A706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A242E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2802577"/>
            <a:ext cx="4132413" cy="4039909"/>
          </a:xfrm>
          <a:prstGeom prst="rect">
            <a:avLst/>
          </a:prstGeom>
          <a:solidFill>
            <a:srgbClr val="389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A242E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81377" y="1242546"/>
            <a:ext cx="11575263" cy="1354213"/>
          </a:xfrm>
          <a:prstGeom prst="rect">
            <a:avLst/>
          </a:prstGeom>
          <a:solidFill>
            <a:srgbClr val="2A7069"/>
          </a:solidFill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1600"/>
              </a:spcBef>
              <a:buClr>
                <a:srgbClr val="0070C0"/>
              </a:buClr>
            </a:pPr>
            <a:r>
              <a:rPr lang="pt-BR" sz="2000" dirty="0" smtClean="0">
                <a:solidFill>
                  <a:srgbClr val="F9F9F9"/>
                </a:solidFill>
              </a:rPr>
              <a:t>Ao </a:t>
            </a:r>
            <a:r>
              <a:rPr lang="pt-BR" sz="2000" dirty="0">
                <a:solidFill>
                  <a:srgbClr val="F9F9F9"/>
                </a:solidFill>
              </a:rPr>
              <a:t>longo dos anos 1990, durante o processo de implantação do SUS, muita ênfase foi dada ao processo de descentralização para municípios e pouco para a conformação da rede regionalizada e </a:t>
            </a:r>
            <a:r>
              <a:rPr lang="pt-BR" sz="2000" dirty="0" smtClean="0">
                <a:solidFill>
                  <a:srgbClr val="F9F9F9"/>
                </a:solidFill>
              </a:rPr>
              <a:t>hierarquizada, prevista na CF</a:t>
            </a:r>
            <a:r>
              <a:rPr lang="pt-BR" sz="2000" i="1" dirty="0" smtClean="0">
                <a:solidFill>
                  <a:srgbClr val="F9F9F9"/>
                </a:solidFill>
              </a:rPr>
              <a:t>. </a:t>
            </a:r>
            <a:r>
              <a:rPr lang="pt-BR" sz="2000" dirty="0">
                <a:solidFill>
                  <a:srgbClr val="F9F9F9"/>
                </a:solidFill>
              </a:rPr>
              <a:t>Ainda no final dos anos </a:t>
            </a:r>
            <a:r>
              <a:rPr lang="pt-BR" sz="2000" dirty="0" smtClean="0">
                <a:solidFill>
                  <a:srgbClr val="F9F9F9"/>
                </a:solidFill>
              </a:rPr>
              <a:t>1990, o tema ganhou destaque e desde então três fases podem ser identificadas:</a:t>
            </a:r>
            <a:endParaRPr lang="pt-BR" sz="2000" i="1" dirty="0" smtClean="0">
              <a:solidFill>
                <a:srgbClr val="F9F9F9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35360" y="260648"/>
            <a:ext cx="11521280" cy="1152128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1B4945"/>
                </a:solidFill>
              </a:rPr>
              <a:t>HISTÓRICO RESUMIDO: REGIONALIZAÇÃO DO SUS</a:t>
            </a:r>
            <a:endParaRPr lang="pt-BR" sz="2800" b="1" dirty="0">
              <a:solidFill>
                <a:srgbClr val="1B4945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1785" y="2815197"/>
            <a:ext cx="4050628" cy="38779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C000"/>
                </a:solidFill>
              </a:defRPr>
            </a:lvl1pPr>
          </a:lstStyle>
          <a:p>
            <a:r>
              <a:rPr lang="pt-BR" sz="1900" dirty="0" smtClean="0">
                <a:solidFill>
                  <a:srgbClr val="ECFF88"/>
                </a:solidFill>
              </a:rPr>
              <a:t>NOAS – 2001, 2002</a:t>
            </a:r>
          </a:p>
          <a:p>
            <a:r>
              <a:rPr lang="pt-BR" sz="1500" dirty="0" smtClean="0">
                <a:solidFill>
                  <a:srgbClr val="F9F9F9"/>
                </a:solidFill>
              </a:rPr>
              <a:t>Instituição do Plano Diretor de Regionalização (PDR), em que </a:t>
            </a:r>
            <a:r>
              <a:rPr lang="pt-BR" sz="1500" dirty="0">
                <a:solidFill>
                  <a:srgbClr val="F9F9F9"/>
                </a:solidFill>
              </a:rPr>
              <a:t>um </a:t>
            </a:r>
            <a:r>
              <a:rPr lang="pt-BR" sz="1500" dirty="0" smtClean="0">
                <a:solidFill>
                  <a:srgbClr val="F9F9F9"/>
                </a:solidFill>
              </a:rPr>
              <a:t>estado poderia </a:t>
            </a:r>
            <a:r>
              <a:rPr lang="pt-BR" sz="1500" dirty="0">
                <a:solidFill>
                  <a:srgbClr val="F9F9F9"/>
                </a:solidFill>
              </a:rPr>
              <a:t>se dividir em macrorregiões, regiões e/ou microrregiões de </a:t>
            </a:r>
            <a:r>
              <a:rPr lang="pt-BR" sz="1500" dirty="0" smtClean="0">
                <a:solidFill>
                  <a:srgbClr val="F9F9F9"/>
                </a:solidFill>
              </a:rPr>
              <a:t>saúde; </a:t>
            </a:r>
          </a:p>
          <a:p>
            <a:endParaRPr lang="pt-BR" sz="1500" dirty="0">
              <a:solidFill>
                <a:srgbClr val="F9F9F9"/>
              </a:solidFill>
            </a:endParaRPr>
          </a:p>
          <a:p>
            <a:r>
              <a:rPr lang="pt-BR" sz="1500" dirty="0" smtClean="0">
                <a:solidFill>
                  <a:srgbClr val="F9F9F9"/>
                </a:solidFill>
              </a:rPr>
              <a:t>Novos critérios de habilitação de gestão de municípios e estados.</a:t>
            </a:r>
          </a:p>
          <a:p>
            <a:endParaRPr lang="pt-BR" sz="1500" dirty="0">
              <a:solidFill>
                <a:srgbClr val="F9F9F9"/>
              </a:solidFill>
            </a:endParaRPr>
          </a:p>
          <a:p>
            <a:r>
              <a:rPr lang="pt-BR" sz="1500" dirty="0" smtClean="0">
                <a:solidFill>
                  <a:srgbClr val="F9F9F9"/>
                </a:solidFill>
              </a:rPr>
              <a:t>Aprimoramento da Programação </a:t>
            </a:r>
            <a:r>
              <a:rPr lang="pt-BR" sz="1500" dirty="0">
                <a:solidFill>
                  <a:srgbClr val="F9F9F9"/>
                </a:solidFill>
              </a:rPr>
              <a:t>Pactuada e Integrada (PPI), </a:t>
            </a:r>
            <a:r>
              <a:rPr lang="pt-BR" sz="1500" dirty="0" smtClean="0">
                <a:solidFill>
                  <a:srgbClr val="F9F9F9"/>
                </a:solidFill>
              </a:rPr>
              <a:t>como instrumento </a:t>
            </a:r>
            <a:r>
              <a:rPr lang="pt-BR" sz="1500" dirty="0">
                <a:solidFill>
                  <a:srgbClr val="F9F9F9"/>
                </a:solidFill>
              </a:rPr>
              <a:t>para garantia de acesso da população aos serviços de média complexidade não disponíveis em seu município de </a:t>
            </a:r>
            <a:r>
              <a:rPr lang="pt-BR" sz="1500" dirty="0" smtClean="0">
                <a:solidFill>
                  <a:srgbClr val="F9F9F9"/>
                </a:solidFill>
              </a:rPr>
              <a:t>residência, com vistas à qualificação das Regiões.</a:t>
            </a:r>
            <a:endParaRPr lang="pt-BR" sz="1500" dirty="0">
              <a:solidFill>
                <a:srgbClr val="F9F9F9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32414" y="2815943"/>
            <a:ext cx="4311314" cy="440120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>
              <a:defRPr sz="1900" b="1"/>
            </a:lvl1pPr>
          </a:lstStyle>
          <a:p>
            <a:r>
              <a:rPr lang="pt-BR" dirty="0" smtClean="0">
                <a:solidFill>
                  <a:srgbClr val="ECFF88"/>
                </a:solidFill>
              </a:rPr>
              <a:t>PACTO PELA SAÚDE - 2006</a:t>
            </a:r>
          </a:p>
          <a:p>
            <a:r>
              <a:rPr lang="pt-BR" sz="1600" dirty="0" smtClean="0">
                <a:solidFill>
                  <a:srgbClr val="F9F9F9"/>
                </a:solidFill>
              </a:rPr>
              <a:t>Manutenção dos instrumentos  PDR e PPI.</a:t>
            </a:r>
          </a:p>
          <a:p>
            <a:endParaRPr lang="pt-BR" sz="1600" dirty="0" smtClean="0">
              <a:solidFill>
                <a:srgbClr val="F9F9F9"/>
              </a:solidFill>
            </a:endParaRPr>
          </a:p>
          <a:p>
            <a:r>
              <a:rPr lang="pt-BR" sz="1600" dirty="0" smtClean="0">
                <a:solidFill>
                  <a:srgbClr val="F9F9F9"/>
                </a:solidFill>
              </a:rPr>
              <a:t>Nas regiões de saúde instituídas, criação </a:t>
            </a:r>
            <a:r>
              <a:rPr lang="pt-BR" sz="1600" dirty="0">
                <a:solidFill>
                  <a:srgbClr val="F9F9F9"/>
                </a:solidFill>
              </a:rPr>
              <a:t>de um fórum de pactuação intergestores (municipais e estaduais) </a:t>
            </a:r>
            <a:r>
              <a:rPr lang="pt-BR" sz="1600" dirty="0" smtClean="0">
                <a:solidFill>
                  <a:srgbClr val="F9F9F9"/>
                </a:solidFill>
              </a:rPr>
              <a:t>de abrangência regional, chamado de Colegiado Gestor Regional (CGR).</a:t>
            </a:r>
          </a:p>
          <a:p>
            <a:endParaRPr lang="pt-BR" sz="1600" dirty="0">
              <a:solidFill>
                <a:srgbClr val="F9F9F9"/>
              </a:solidFill>
            </a:endParaRPr>
          </a:p>
          <a:p>
            <a:r>
              <a:rPr lang="pt-BR" sz="1600" dirty="0">
                <a:solidFill>
                  <a:srgbClr val="F9F9F9"/>
                </a:solidFill>
              </a:rPr>
              <a:t>Portaria </a:t>
            </a:r>
            <a:r>
              <a:rPr lang="pt-BR" sz="1600" dirty="0" smtClean="0">
                <a:solidFill>
                  <a:srgbClr val="F9F9F9"/>
                </a:solidFill>
              </a:rPr>
              <a:t>204/2007 </a:t>
            </a:r>
            <a:r>
              <a:rPr lang="pt-BR" sz="1600" dirty="0">
                <a:solidFill>
                  <a:srgbClr val="F9F9F9"/>
                </a:solidFill>
              </a:rPr>
              <a:t>priorizando a modalidade fundo a fundo nas transferências de </a:t>
            </a:r>
            <a:r>
              <a:rPr lang="pt-BR" sz="1600" dirty="0" smtClean="0">
                <a:solidFill>
                  <a:srgbClr val="F9F9F9"/>
                </a:solidFill>
              </a:rPr>
              <a:t>recursos e tentando reduzir a fragmentação por meio da criação dos blocos de financiamento.</a:t>
            </a:r>
            <a:endParaRPr lang="pt-BR" sz="1600" dirty="0">
              <a:solidFill>
                <a:srgbClr val="F9F9F9"/>
              </a:solidFill>
            </a:endParaRPr>
          </a:p>
          <a:p>
            <a:endParaRPr lang="pt-BR" sz="1600" dirty="0">
              <a:solidFill>
                <a:srgbClr val="F9F9F9"/>
              </a:solidFill>
            </a:endParaRPr>
          </a:p>
          <a:p>
            <a:endParaRPr lang="pt-BR" dirty="0">
              <a:solidFill>
                <a:srgbClr val="F9F9F9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443728" y="2824634"/>
            <a:ext cx="3823554" cy="40780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>
              <a:defRPr sz="1900" b="1"/>
            </a:lvl1pPr>
          </a:lstStyle>
          <a:p>
            <a:r>
              <a:rPr lang="pt-BR" dirty="0" smtClean="0">
                <a:solidFill>
                  <a:srgbClr val="ECFF88"/>
                </a:solidFill>
              </a:rPr>
              <a:t>DECRETO 7.508/2011 (COAP)</a:t>
            </a:r>
          </a:p>
          <a:p>
            <a:r>
              <a:rPr lang="pt-BR" sz="1400" dirty="0" smtClean="0">
                <a:solidFill>
                  <a:srgbClr val="F9F9F9"/>
                </a:solidFill>
              </a:rPr>
              <a:t>Instituição das CIR.</a:t>
            </a:r>
          </a:p>
          <a:p>
            <a:endParaRPr lang="pt-BR" sz="1400" dirty="0">
              <a:solidFill>
                <a:srgbClr val="F9F9F9"/>
              </a:solidFill>
            </a:endParaRPr>
          </a:p>
          <a:p>
            <a:r>
              <a:rPr lang="pt-BR" sz="1400" dirty="0" smtClean="0">
                <a:solidFill>
                  <a:srgbClr val="F9F9F9"/>
                </a:solidFill>
              </a:rPr>
              <a:t>Previsão </a:t>
            </a:r>
            <a:r>
              <a:rPr lang="pt-BR" sz="1400" dirty="0">
                <a:solidFill>
                  <a:srgbClr val="F9F9F9"/>
                </a:solidFill>
              </a:rPr>
              <a:t>de </a:t>
            </a:r>
            <a:r>
              <a:rPr lang="pt-BR" sz="1400" dirty="0" smtClean="0">
                <a:solidFill>
                  <a:srgbClr val="F9F9F9"/>
                </a:solidFill>
              </a:rPr>
              <a:t>contrato (COAP) </a:t>
            </a:r>
            <a:r>
              <a:rPr lang="pt-BR" sz="1400" dirty="0">
                <a:solidFill>
                  <a:srgbClr val="F9F9F9"/>
                </a:solidFill>
              </a:rPr>
              <a:t>assinado por gestores municipais, estaduais e Ministério da </a:t>
            </a:r>
            <a:r>
              <a:rPr lang="pt-BR" sz="1400" dirty="0" smtClean="0">
                <a:solidFill>
                  <a:srgbClr val="F9F9F9"/>
                </a:solidFill>
              </a:rPr>
              <a:t>Saúde </a:t>
            </a:r>
            <a:r>
              <a:rPr lang="pt-BR" sz="1400" dirty="0">
                <a:solidFill>
                  <a:srgbClr val="F9F9F9"/>
                </a:solidFill>
              </a:rPr>
              <a:t>com as responsabilidades </a:t>
            </a:r>
            <a:r>
              <a:rPr lang="pt-BR" sz="1400" dirty="0" smtClean="0">
                <a:solidFill>
                  <a:srgbClr val="F9F9F9"/>
                </a:solidFill>
              </a:rPr>
              <a:t>definidas,  </a:t>
            </a:r>
            <a:r>
              <a:rPr lang="pt-BR" sz="1400" dirty="0">
                <a:solidFill>
                  <a:srgbClr val="F9F9F9"/>
                </a:solidFill>
              </a:rPr>
              <a:t>em cada </a:t>
            </a:r>
            <a:r>
              <a:rPr lang="pt-BR" sz="1400" dirty="0" smtClean="0">
                <a:solidFill>
                  <a:srgbClr val="F9F9F9"/>
                </a:solidFill>
              </a:rPr>
              <a:t>região.</a:t>
            </a:r>
          </a:p>
          <a:p>
            <a:endParaRPr lang="pt-BR" sz="1400" dirty="0">
              <a:solidFill>
                <a:srgbClr val="F9F9F9"/>
              </a:solidFill>
            </a:endParaRPr>
          </a:p>
          <a:p>
            <a:r>
              <a:rPr lang="pt-BR" sz="1400" dirty="0" smtClean="0">
                <a:solidFill>
                  <a:srgbClr val="F9F9F9"/>
                </a:solidFill>
              </a:rPr>
              <a:t>Tentativa de instituição da Programação Geral de Ações e Serviços de Saúde (PGASS), substituindo </a:t>
            </a:r>
            <a:r>
              <a:rPr lang="pt-BR" sz="1400" dirty="0">
                <a:solidFill>
                  <a:srgbClr val="F9F9F9"/>
                </a:solidFill>
              </a:rPr>
              <a:t>g</a:t>
            </a:r>
            <a:r>
              <a:rPr lang="pt-BR" sz="1400" dirty="0" smtClean="0">
                <a:solidFill>
                  <a:srgbClr val="F9F9F9"/>
                </a:solidFill>
              </a:rPr>
              <a:t>radativamente a PPI.</a:t>
            </a:r>
          </a:p>
          <a:p>
            <a:endParaRPr lang="pt-BR" sz="1400" dirty="0">
              <a:solidFill>
                <a:srgbClr val="F9F9F9"/>
              </a:solidFill>
            </a:endParaRPr>
          </a:p>
          <a:p>
            <a:r>
              <a:rPr lang="pt-BR" sz="1400" dirty="0" smtClean="0">
                <a:solidFill>
                  <a:srgbClr val="F9F9F9"/>
                </a:solidFill>
              </a:rPr>
              <a:t>Pretendia-se que cada </a:t>
            </a:r>
            <a:r>
              <a:rPr lang="pt-BR" sz="1400" dirty="0">
                <a:solidFill>
                  <a:srgbClr val="F9F9F9"/>
                </a:solidFill>
              </a:rPr>
              <a:t>região </a:t>
            </a:r>
            <a:r>
              <a:rPr lang="pt-BR" sz="1400" dirty="0" smtClean="0">
                <a:solidFill>
                  <a:srgbClr val="F9F9F9"/>
                </a:solidFill>
              </a:rPr>
              <a:t>oferecesse a </a:t>
            </a:r>
            <a:r>
              <a:rPr lang="pt-BR" sz="1400" dirty="0">
                <a:solidFill>
                  <a:srgbClr val="F9F9F9"/>
                </a:solidFill>
              </a:rPr>
              <a:t>devida complexidade tecnológica de serviços para se garantir a integralidade do </a:t>
            </a:r>
            <a:r>
              <a:rPr lang="pt-BR" sz="1400" dirty="0" smtClean="0">
                <a:solidFill>
                  <a:srgbClr val="F9F9F9"/>
                </a:solidFill>
              </a:rPr>
              <a:t>cuidado - em seu </a:t>
            </a:r>
            <a:r>
              <a:rPr lang="pt-BR" sz="1400" dirty="0">
                <a:solidFill>
                  <a:srgbClr val="F9F9F9"/>
                </a:solidFill>
              </a:rPr>
              <a:t>â</a:t>
            </a:r>
            <a:r>
              <a:rPr lang="pt-BR" sz="1400" dirty="0" smtClean="0">
                <a:solidFill>
                  <a:srgbClr val="F9F9F9"/>
                </a:solidFill>
              </a:rPr>
              <a:t>mbito ou na RAS</a:t>
            </a:r>
            <a:endParaRPr lang="pt-BR" sz="1400" dirty="0">
              <a:solidFill>
                <a:srgbClr val="F9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0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934998"/>
            <a:ext cx="12191999" cy="5756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/>
            </a:lvl1pPr>
          </a:lstStyle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chemeClr val="tx1"/>
                </a:solidFill>
              </a:rPr>
              <a:t>Financiamento fracionado, pouca mudança na forma de alocação dos recursos e competição por recursos e/ou competências por parte dos entes federados, indicando a necessidade de revisão de modelo.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tx1"/>
                </a:solidFill>
              </a:rPr>
              <a:t>Pouco </a:t>
            </a:r>
            <a:r>
              <a:rPr lang="pt-BR" b="1" dirty="0">
                <a:solidFill>
                  <a:schemeClr val="tx1"/>
                </a:solidFill>
              </a:rPr>
              <a:t>avanço na descentralização dos processos administrativos relativos à gestão para as CIB - "Choque de </a:t>
            </a:r>
            <a:r>
              <a:rPr lang="pt-BR" b="1" dirty="0" smtClean="0">
                <a:solidFill>
                  <a:schemeClr val="tx1"/>
                </a:solidFill>
              </a:rPr>
              <a:t>descentralização“, incluindo permanência de </a:t>
            </a:r>
            <a:r>
              <a:rPr lang="pt-BR" b="1" dirty="0">
                <a:solidFill>
                  <a:schemeClr val="tx1"/>
                </a:solidFill>
              </a:rPr>
              <a:t>prática de centralização, pelo MS, de processos </a:t>
            </a:r>
            <a:r>
              <a:rPr lang="pt-BR" b="1" dirty="0" smtClean="0">
                <a:solidFill>
                  <a:schemeClr val="tx1"/>
                </a:solidFill>
              </a:rPr>
              <a:t>operacionais.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tx1"/>
                </a:solidFill>
              </a:rPr>
              <a:t>Normatização </a:t>
            </a:r>
            <a:r>
              <a:rPr lang="pt-BR" b="1" dirty="0">
                <a:solidFill>
                  <a:schemeClr val="tx1"/>
                </a:solidFill>
              </a:rPr>
              <a:t>vertical, excessiva e fragmentada (políticas formuladas na lógica de programas).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tx1"/>
                </a:solidFill>
              </a:rPr>
              <a:t>necessidade de </a:t>
            </a:r>
            <a:r>
              <a:rPr lang="pt-BR" b="1" dirty="0">
                <a:solidFill>
                  <a:schemeClr val="tx1"/>
                </a:solidFill>
              </a:rPr>
              <a:t>consenso tripartite quanto aos aspectos organizacionais, conceituais e de estratégias para a implantação da Rede de Atenção à Saúde, com ênfase no papel ordenador da </a:t>
            </a:r>
            <a:r>
              <a:rPr lang="pt-BR" b="1" dirty="0" smtClean="0">
                <a:solidFill>
                  <a:schemeClr val="tx1"/>
                </a:solidFill>
              </a:rPr>
              <a:t>APS.</a:t>
            </a:r>
            <a:endParaRPr lang="pt-BR" b="1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tx1"/>
                </a:solidFill>
              </a:rPr>
              <a:t>Definir </a:t>
            </a:r>
            <a:r>
              <a:rPr lang="pt-BR" b="1" dirty="0">
                <a:solidFill>
                  <a:schemeClr val="tx1"/>
                </a:solidFill>
              </a:rPr>
              <a:t>estratégias tripartite de cooperação com estados e municípios na implementação da </a:t>
            </a:r>
            <a:r>
              <a:rPr lang="pt-BR" b="1" dirty="0" smtClean="0">
                <a:solidFill>
                  <a:schemeClr val="tx1"/>
                </a:solidFill>
              </a:rPr>
              <a:t>regionalização.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tx1"/>
                </a:solidFill>
              </a:rPr>
              <a:t>Incipiente </a:t>
            </a:r>
            <a:r>
              <a:rPr lang="pt-BR" b="1" dirty="0">
                <a:solidFill>
                  <a:schemeClr val="tx1"/>
                </a:solidFill>
              </a:rPr>
              <a:t>integração dos instrumentos de Planejamento do SUS com os relacionados às questões orçamentárias e de </a:t>
            </a:r>
            <a:r>
              <a:rPr lang="pt-BR" b="1" dirty="0" smtClean="0">
                <a:solidFill>
                  <a:schemeClr val="tx1"/>
                </a:solidFill>
              </a:rPr>
              <a:t>gestão</a:t>
            </a:r>
            <a:r>
              <a:rPr lang="pt-BR" b="1" dirty="0">
                <a:solidFill>
                  <a:schemeClr val="tx1"/>
                </a:solidFill>
              </a:rPr>
              <a:t>.</a:t>
            </a:r>
            <a:endParaRPr lang="pt-BR" b="1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tx1"/>
                </a:solidFill>
              </a:rPr>
              <a:t>Ausência </a:t>
            </a:r>
            <a:r>
              <a:rPr lang="pt-BR" b="1" dirty="0">
                <a:solidFill>
                  <a:schemeClr val="tx1"/>
                </a:solidFill>
              </a:rPr>
              <a:t>de discussão sobre </a:t>
            </a:r>
            <a:r>
              <a:rPr lang="pt-BR" b="1" dirty="0" smtClean="0">
                <a:solidFill>
                  <a:schemeClr val="tx1"/>
                </a:solidFill>
              </a:rPr>
              <a:t>implantação </a:t>
            </a:r>
            <a:r>
              <a:rPr lang="pt-BR" b="1" dirty="0">
                <a:solidFill>
                  <a:schemeClr val="tx1"/>
                </a:solidFill>
              </a:rPr>
              <a:t>da PPI da Atenção à Saúde, com base na definição e organização das redes de atenção à </a:t>
            </a:r>
            <a:r>
              <a:rPr lang="pt-BR" b="1" dirty="0" smtClean="0">
                <a:solidFill>
                  <a:schemeClr val="tx1"/>
                </a:solidFill>
              </a:rPr>
              <a:t>Saúde.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tx1"/>
                </a:solidFill>
              </a:rPr>
              <a:t>Necessidade de discussões sobre o </a:t>
            </a:r>
            <a:r>
              <a:rPr lang="pt-BR" b="1" dirty="0">
                <a:solidFill>
                  <a:schemeClr val="tx1"/>
                </a:solidFill>
              </a:rPr>
              <a:t>papel dos consórcios públicos na </a:t>
            </a:r>
            <a:r>
              <a:rPr lang="pt-BR" b="1" dirty="0" smtClean="0">
                <a:solidFill>
                  <a:schemeClr val="tx1"/>
                </a:solidFill>
              </a:rPr>
              <a:t>regionalização.</a:t>
            </a:r>
            <a:endParaRPr lang="pt-BR" b="1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tx1"/>
                </a:solidFill>
              </a:rPr>
              <a:t>Não </a:t>
            </a:r>
            <a:r>
              <a:rPr lang="pt-BR" b="1" dirty="0">
                <a:solidFill>
                  <a:schemeClr val="tx1"/>
                </a:solidFill>
              </a:rPr>
              <a:t>concretização do </a:t>
            </a:r>
            <a:r>
              <a:rPr lang="pt-BR" b="1" dirty="0" err="1">
                <a:solidFill>
                  <a:schemeClr val="tx1"/>
                </a:solidFill>
              </a:rPr>
              <a:t>co-financiamento</a:t>
            </a:r>
            <a:r>
              <a:rPr lang="pt-BR" b="1" dirty="0">
                <a:solidFill>
                  <a:schemeClr val="tx1"/>
                </a:solidFill>
              </a:rPr>
              <a:t> na maioria dos </a:t>
            </a:r>
            <a:r>
              <a:rPr lang="pt-BR" b="1" dirty="0" smtClean="0">
                <a:solidFill>
                  <a:schemeClr val="tx1"/>
                </a:solidFill>
              </a:rPr>
              <a:t>estados.</a:t>
            </a:r>
            <a:endParaRPr lang="pt-BR" sz="1600" dirty="0">
              <a:solidFill>
                <a:srgbClr val="FFC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12192000" cy="9381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47403" y="315659"/>
            <a:ext cx="11270479" cy="469936"/>
          </a:xfrm>
          <a:prstGeom prst="rect">
            <a:avLst/>
          </a:prstGeom>
          <a:solidFill>
            <a:schemeClr val="tx1"/>
          </a:solidFill>
        </p:spPr>
        <p:txBody>
          <a:bodyPr lIns="121917" tIns="60958" rIns="121917" bIns="6095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rgbClr val="1B4945"/>
                </a:solidFill>
              </a:rPr>
              <a:t>PACTO DA SAÚDE – AVALIAÇÃO REALIZADA PELA CIT EM 2010</a:t>
            </a:r>
            <a:endParaRPr lang="pt-BR" sz="2800" b="1" dirty="0">
              <a:solidFill>
                <a:srgbClr val="1B4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0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756867"/>
            <a:ext cx="12191999" cy="5756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/>
            </a:lvl1pPr>
          </a:lstStyle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tx1"/>
                </a:solidFill>
              </a:rPr>
              <a:t>D</a:t>
            </a:r>
            <a:r>
              <a:rPr lang="pt-BR" sz="1600" b="1" dirty="0" smtClean="0">
                <a:solidFill>
                  <a:schemeClr val="tx1"/>
                </a:solidFill>
              </a:rPr>
              <a:t>issociação </a:t>
            </a:r>
            <a:r>
              <a:rPr lang="pt-BR" sz="1600" b="1" dirty="0">
                <a:solidFill>
                  <a:schemeClr val="tx1"/>
                </a:solidFill>
              </a:rPr>
              <a:t>entre o conteúdo do contrato e o financiamento das ações e </a:t>
            </a:r>
            <a:r>
              <a:rPr lang="pt-BR" sz="1600" b="1" dirty="0" smtClean="0">
                <a:solidFill>
                  <a:schemeClr val="tx1"/>
                </a:solidFill>
              </a:rPr>
              <a:t>serviços, tornando o instrumento </a:t>
            </a:r>
            <a:r>
              <a:rPr lang="pt-BR" sz="1600" b="1" dirty="0">
                <a:solidFill>
                  <a:schemeClr val="tx1"/>
                </a:solidFill>
              </a:rPr>
              <a:t>como um processo trabalhoso e sem vantagens, já que não está associado a recursos </a:t>
            </a:r>
            <a:r>
              <a:rPr lang="pt-BR" sz="1600" b="1" dirty="0" smtClean="0">
                <a:solidFill>
                  <a:schemeClr val="tx1"/>
                </a:solidFill>
              </a:rPr>
              <a:t>financeiros.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tx1"/>
                </a:solidFill>
              </a:rPr>
              <a:t>Regionalização não internalizada pelas políticas e programas </a:t>
            </a:r>
            <a:r>
              <a:rPr lang="pt-BR" sz="1600" b="1" dirty="0" smtClean="0">
                <a:solidFill>
                  <a:schemeClr val="tx1"/>
                </a:solidFill>
              </a:rPr>
              <a:t>ministeriais, não fortalecendo a </a:t>
            </a:r>
            <a:r>
              <a:rPr lang="pt-BR" sz="1600" b="1" dirty="0">
                <a:solidFill>
                  <a:schemeClr val="tx1"/>
                </a:solidFill>
              </a:rPr>
              <a:t>gestão regional, persistindo a fragmentação na organização e gestão do Sistema inclusive das redes de atenção.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tx1"/>
                </a:solidFill>
              </a:rPr>
              <a:t>Dificuldades no </a:t>
            </a:r>
            <a:r>
              <a:rPr lang="pt-BR" sz="1600" b="1" dirty="0">
                <a:solidFill>
                  <a:schemeClr val="tx1"/>
                </a:solidFill>
              </a:rPr>
              <a:t>tempo das respostas e o envolvimento das áreas do Ministério da Saúde em relação ao </a:t>
            </a:r>
            <a:r>
              <a:rPr lang="pt-BR" sz="1600" b="1" dirty="0" err="1">
                <a:solidFill>
                  <a:schemeClr val="tx1"/>
                </a:solidFill>
              </a:rPr>
              <a:t>Coap</a:t>
            </a:r>
            <a:r>
              <a:rPr lang="pt-BR" sz="1600" b="1" dirty="0">
                <a:solidFill>
                  <a:schemeClr val="tx1"/>
                </a:solidFill>
              </a:rPr>
              <a:t>, em suas diferentes etapas de elaboração, implementação, monitoramento e </a:t>
            </a:r>
            <a:r>
              <a:rPr lang="pt-BR" sz="1600" b="1" dirty="0" smtClean="0">
                <a:solidFill>
                  <a:schemeClr val="tx1"/>
                </a:solidFill>
              </a:rPr>
              <a:t>avaliação.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tx1"/>
                </a:solidFill>
              </a:rPr>
              <a:t>Existência de postura </a:t>
            </a:r>
            <a:r>
              <a:rPr lang="pt-BR" sz="1600" b="1" dirty="0">
                <a:solidFill>
                  <a:schemeClr val="tx1"/>
                </a:solidFill>
              </a:rPr>
              <a:t>de “supervisão/controle” do MS em contraposição à de colaboração.</a:t>
            </a:r>
            <a:endParaRPr lang="pt-BR" sz="1600" dirty="0">
              <a:solidFill>
                <a:srgbClr val="FFC000"/>
              </a:solidFill>
            </a:endParaRP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tx1"/>
                </a:solidFill>
              </a:rPr>
              <a:t>Secretários Estaduais de Saúde se posicionam pelo desinteresse de assinar </a:t>
            </a:r>
            <a:r>
              <a:rPr lang="pt-BR" sz="1600" b="1" dirty="0" err="1" smtClean="0">
                <a:solidFill>
                  <a:schemeClr val="tx1"/>
                </a:solidFill>
              </a:rPr>
              <a:t>Coap</a:t>
            </a:r>
            <a:r>
              <a:rPr lang="pt-BR" sz="1600" b="1" dirty="0" smtClean="0">
                <a:solidFill>
                  <a:schemeClr val="tx1"/>
                </a:solidFill>
              </a:rPr>
              <a:t> durante o ano de 2014, em consonância com decisão tomada na 6ª Assembleia do CONASS.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tx1"/>
                </a:solidFill>
              </a:rPr>
              <a:t>As </a:t>
            </a:r>
            <a:r>
              <a:rPr lang="pt-BR" sz="1600" b="1" dirty="0">
                <a:solidFill>
                  <a:schemeClr val="tx1"/>
                </a:solidFill>
              </a:rPr>
              <a:t>Regiões de Saúde </a:t>
            </a:r>
            <a:r>
              <a:rPr lang="pt-BR" sz="1600" b="1" dirty="0" smtClean="0">
                <a:solidFill>
                  <a:schemeClr val="tx1"/>
                </a:solidFill>
              </a:rPr>
              <a:t>organizadas </a:t>
            </a:r>
            <a:r>
              <a:rPr lang="pt-BR" sz="1600" b="1" dirty="0">
                <a:solidFill>
                  <a:schemeClr val="tx1"/>
                </a:solidFill>
              </a:rPr>
              <a:t>de forma descolada da organização das Redes de Atenção à Saúde, ocasionando a falta de identificação das prioridades no planejamento </a:t>
            </a:r>
            <a:r>
              <a:rPr lang="pt-BR" sz="1600" b="1" dirty="0" smtClean="0">
                <a:solidFill>
                  <a:schemeClr val="tx1"/>
                </a:solidFill>
              </a:rPr>
              <a:t>regional.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tx1"/>
                </a:solidFill>
              </a:rPr>
              <a:t>Necessidade de fortalecer </a:t>
            </a:r>
            <a:r>
              <a:rPr lang="pt-BR" sz="1600" b="1" dirty="0">
                <a:solidFill>
                  <a:schemeClr val="tx1"/>
                </a:solidFill>
              </a:rPr>
              <a:t>o processo de planejamento regional, entendendo como sendo pressuposto para a elaboração do </a:t>
            </a:r>
            <a:r>
              <a:rPr lang="pt-BR" sz="1600" b="1" dirty="0" smtClean="0">
                <a:solidFill>
                  <a:schemeClr val="tx1"/>
                </a:solidFill>
              </a:rPr>
              <a:t>COAP.</a:t>
            </a:r>
            <a:endParaRPr lang="pt-BR" sz="1600" b="1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tx1"/>
                </a:solidFill>
              </a:rPr>
              <a:t>Necessidade de </a:t>
            </a:r>
            <a:r>
              <a:rPr lang="pt-BR" sz="1600" b="1" dirty="0">
                <a:solidFill>
                  <a:schemeClr val="tx1"/>
                </a:solidFill>
              </a:rPr>
              <a:t>ampliar a discussão sobre a organização do modelo de regionalização e </a:t>
            </a:r>
            <a:r>
              <a:rPr lang="pt-BR" sz="1600" b="1" dirty="0" smtClean="0">
                <a:solidFill>
                  <a:schemeClr val="tx1"/>
                </a:solidFill>
              </a:rPr>
              <a:t>governança, diante dos diferentes estágios </a:t>
            </a:r>
            <a:r>
              <a:rPr lang="pt-BR" sz="1600" b="1" dirty="0">
                <a:solidFill>
                  <a:schemeClr val="tx1"/>
                </a:solidFill>
              </a:rPr>
              <a:t>da regionalização da saúde nos estados </a:t>
            </a:r>
            <a:r>
              <a:rPr lang="pt-BR" sz="1600" b="1" dirty="0" smtClean="0">
                <a:solidFill>
                  <a:schemeClr val="tx1"/>
                </a:solidFill>
              </a:rPr>
              <a:t>brasileiros.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tx1"/>
                </a:solidFill>
              </a:rPr>
              <a:t>O </a:t>
            </a:r>
            <a:r>
              <a:rPr lang="pt-BR" sz="1600" b="1" dirty="0" smtClean="0">
                <a:solidFill>
                  <a:schemeClr val="tx1"/>
                </a:solidFill>
              </a:rPr>
              <a:t>desenho federativo brasileiro  </a:t>
            </a:r>
            <a:r>
              <a:rPr lang="pt-BR" sz="1600" b="1" dirty="0">
                <a:solidFill>
                  <a:schemeClr val="tx1"/>
                </a:solidFill>
              </a:rPr>
              <a:t>induz a competição entre os atores no processo, sendo necessário, portanto, a definição de estratégias e mecanismos que promovam a cooperação. 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tx1"/>
                </a:solidFill>
              </a:rPr>
              <a:t>Não é necessário orientar a </a:t>
            </a:r>
            <a:r>
              <a:rPr lang="pt-BR" sz="1600" b="1" dirty="0">
                <a:solidFill>
                  <a:schemeClr val="tx1"/>
                </a:solidFill>
              </a:rPr>
              <a:t>revisão dos desenhos regionais nos estados, ficando a critério de cada estado possível revisão que se faça necessária. Contudo, a lógica será dar ênfase nas Redes de Atenção à </a:t>
            </a:r>
            <a:r>
              <a:rPr lang="pt-BR" sz="1600" b="1" dirty="0" smtClean="0">
                <a:solidFill>
                  <a:schemeClr val="tx1"/>
                </a:solidFill>
              </a:rPr>
              <a:t>Saúde.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" y="1"/>
            <a:ext cx="12191998" cy="593766"/>
          </a:xfrm>
          <a:prstGeom prst="rect">
            <a:avLst/>
          </a:prstGeom>
          <a:solidFill>
            <a:schemeClr val="tx1"/>
          </a:solidFill>
        </p:spPr>
        <p:txBody>
          <a:bodyPr lIns="121917" tIns="60958" rIns="121917" bIns="60958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solidFill>
                  <a:srgbClr val="1B4945"/>
                </a:solidFill>
              </a:rPr>
              <a:t>DECRETO 7.508/2011 (COAP) – AVALIAÇÃO REALIZADA PELA CIT EM 2016</a:t>
            </a:r>
            <a:endParaRPr lang="pt-BR" sz="2400" b="1" dirty="0">
              <a:solidFill>
                <a:srgbClr val="1B4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0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1114" y="844252"/>
            <a:ext cx="47149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592" y="831621"/>
            <a:ext cx="3219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4237" y="5486397"/>
            <a:ext cx="8048651" cy="13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785786" y="1558064"/>
            <a:ext cx="2540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http://www.resbr.net.br/</a:t>
            </a:r>
            <a:endParaRPr lang="pt-BR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" y="0"/>
            <a:ext cx="12191998" cy="807519"/>
          </a:xfrm>
          <a:prstGeom prst="rect">
            <a:avLst/>
          </a:prstGeom>
          <a:solidFill>
            <a:schemeClr val="tx1"/>
          </a:solidFill>
        </p:spPr>
        <p:txBody>
          <a:bodyPr lIns="121917" tIns="60958" rIns="121917" bIns="60958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solidFill>
                  <a:srgbClr val="1B4945"/>
                </a:solidFill>
              </a:rPr>
              <a:t>AVALIAÇÕES REALIZADAS PELA ACADEMIA: DESENVOLVIMENTO NAS REGIÕES E OFERTA DE SERVIÇOS</a:t>
            </a:r>
            <a:endParaRPr lang="pt-BR" sz="2400" b="1" dirty="0">
              <a:solidFill>
                <a:srgbClr val="1B4945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515096" y="5403037"/>
            <a:ext cx="1911928" cy="13181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6857883" y="5436691"/>
            <a:ext cx="1692352" cy="13181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3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0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2" y="1"/>
            <a:ext cx="12191998" cy="593766"/>
          </a:xfrm>
          <a:prstGeom prst="rect">
            <a:avLst/>
          </a:prstGeom>
          <a:solidFill>
            <a:schemeClr val="tx1"/>
          </a:solidFill>
        </p:spPr>
        <p:txBody>
          <a:bodyPr lIns="121917" tIns="60958" rIns="121917" bIns="60958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solidFill>
                  <a:srgbClr val="1B4945"/>
                </a:solidFill>
              </a:rPr>
              <a:t>AVALIAÇÕES REALIZADAS PELA ACADEMIA: FLUXOS EM ANGIOPLASTIA</a:t>
            </a:r>
            <a:endParaRPr lang="pt-BR" sz="2400" b="1" dirty="0">
              <a:solidFill>
                <a:srgbClr val="1B4945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886" y="714978"/>
            <a:ext cx="6372082" cy="58698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06" y="714978"/>
            <a:ext cx="2057400" cy="108585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70781" y="1800828"/>
            <a:ext cx="3801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http://www.proadess.icict.fiocruz.br/</a:t>
            </a:r>
          </a:p>
        </p:txBody>
      </p:sp>
    </p:spTree>
    <p:extLst>
      <p:ext uri="{BB962C8B-B14F-4D97-AF65-F5344CB8AC3E}">
        <p14:creationId xmlns:p14="http://schemas.microsoft.com/office/powerpoint/2010/main" val="13626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0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" y="0"/>
            <a:ext cx="12191998" cy="899643"/>
          </a:xfrm>
          <a:prstGeom prst="rect">
            <a:avLst/>
          </a:prstGeom>
          <a:solidFill>
            <a:schemeClr val="tx1"/>
          </a:solidFill>
        </p:spPr>
        <p:txBody>
          <a:bodyPr lIns="121917" tIns="60958" rIns="121917" bIns="60958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solidFill>
                  <a:srgbClr val="1B4945"/>
                </a:solidFill>
              </a:rPr>
              <a:t>AVALIAÇÕES REALIZADAS PELA ACADEMIA: EXEMPLO CEARÁ, ORGANIZAÇÃO DA RAS (ANGIOPLASTIA)</a:t>
            </a:r>
            <a:endParaRPr lang="pt-BR" sz="2400" b="1" dirty="0">
              <a:solidFill>
                <a:srgbClr val="1B4945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75" y="899644"/>
            <a:ext cx="2057400" cy="108585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47030" y="1985494"/>
            <a:ext cx="3801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http://www.proadess.icict.fiocruz.br/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665" y="1019730"/>
            <a:ext cx="4720380" cy="5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8121316" y="3843784"/>
            <a:ext cx="4070685" cy="2998702"/>
          </a:xfrm>
          <a:prstGeom prst="rect">
            <a:avLst/>
          </a:prstGeom>
          <a:solidFill>
            <a:srgbClr val="389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810002" y="3843784"/>
            <a:ext cx="4311314" cy="2998702"/>
          </a:xfrm>
          <a:prstGeom prst="rect">
            <a:avLst/>
          </a:prstGeom>
          <a:solidFill>
            <a:srgbClr val="2A706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" y="3843784"/>
            <a:ext cx="3810000" cy="2998702"/>
          </a:xfrm>
          <a:prstGeom prst="rect">
            <a:avLst/>
          </a:prstGeom>
          <a:solidFill>
            <a:srgbClr val="389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81377" y="1076295"/>
            <a:ext cx="11575263" cy="1661989"/>
          </a:xfrm>
          <a:prstGeom prst="rect">
            <a:avLst/>
          </a:prstGeom>
          <a:solidFill>
            <a:srgbClr val="2A7069"/>
          </a:solidFill>
        </p:spPr>
        <p:txBody>
          <a:bodyPr wrap="square" lIns="121917" tIns="60958" rIns="121917" bIns="60958">
            <a:spAutoFit/>
          </a:bodyPr>
          <a:lstStyle/>
          <a:p>
            <a:pPr algn="ctr">
              <a:spcBef>
                <a:spcPts val="1600"/>
              </a:spcBef>
              <a:buClr>
                <a:srgbClr val="0070C0"/>
              </a:buClr>
            </a:pPr>
            <a:r>
              <a:rPr lang="pt-BR" sz="2000" i="1" dirty="0" smtClean="0"/>
              <a:t>“a </a:t>
            </a:r>
            <a:r>
              <a:rPr lang="pt-BR" sz="2000" i="1" dirty="0"/>
              <a:t>vinculação de transferências </a:t>
            </a:r>
            <a:r>
              <a:rPr lang="pt-BR" sz="2000" i="1" dirty="0" smtClean="0"/>
              <a:t>na </a:t>
            </a:r>
            <a:r>
              <a:rPr lang="pt-BR" sz="2000" i="1" dirty="0"/>
              <a:t>forma de diversos incentivos, </a:t>
            </a:r>
            <a:r>
              <a:rPr lang="pt-BR" sz="2000" i="1" dirty="0" smtClean="0"/>
              <a:t>[...] pode </a:t>
            </a:r>
            <a:r>
              <a:rPr lang="pt-BR" sz="2000" i="1" dirty="0"/>
              <a:t>gerar uma série de efeitos negativos para o processo de regionalização e baixa eficiência na política de saúde. A lógica dos incentivos fragmentados volta-se ao município isoladamente considerado, contradizendo a diretriz de organizar, no modelo das regiões de saúde, a capacidade instalada e as necessidades de saúde da </a:t>
            </a:r>
            <a:r>
              <a:rPr lang="pt-BR" sz="2000" i="1" dirty="0" smtClean="0"/>
              <a:t>população”.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35360" y="141898"/>
            <a:ext cx="11521280" cy="1152128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1B4945"/>
                </a:solidFill>
              </a:rPr>
              <a:t>ACORDÃO DO TCU Nº 2.888/2015 ABORDA QUESTÕES SOBRE REGIONALIZAÇÃO E GOVERNANÇA NO SUS.</a:t>
            </a:r>
            <a:endParaRPr lang="pt-BR" sz="2400" b="1" dirty="0">
              <a:solidFill>
                <a:srgbClr val="1B4945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826" y="4002729"/>
            <a:ext cx="3563785" cy="27545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C000"/>
                </a:solidFill>
              </a:defRPr>
            </a:lvl1pPr>
          </a:lstStyle>
          <a:p>
            <a:r>
              <a:rPr lang="pt-BR" sz="1900" dirty="0">
                <a:solidFill>
                  <a:schemeClr val="tx1"/>
                </a:solidFill>
              </a:rPr>
              <a:t>Em descumprimento à LC 141/2012 e à Lei 8080/1990, o planejamento local e regional não são a base </a:t>
            </a:r>
            <a:r>
              <a:rPr lang="pt-BR" sz="1900" dirty="0" smtClean="0">
                <a:solidFill>
                  <a:schemeClr val="tx1"/>
                </a:solidFill>
              </a:rPr>
              <a:t>para o </a:t>
            </a:r>
            <a:r>
              <a:rPr lang="pt-BR" sz="1900" dirty="0">
                <a:solidFill>
                  <a:schemeClr val="tx1"/>
                </a:solidFill>
              </a:rPr>
              <a:t>planejamento nacional, </a:t>
            </a:r>
            <a:r>
              <a:rPr lang="pt-BR" sz="1900" dirty="0" smtClean="0">
                <a:solidFill>
                  <a:schemeClr val="tx1"/>
                </a:solidFill>
              </a:rPr>
              <a:t>levando a criação de ações e serviços não necessários </a:t>
            </a:r>
            <a:r>
              <a:rPr lang="pt-BR" sz="1900" dirty="0">
                <a:solidFill>
                  <a:schemeClr val="tx1"/>
                </a:solidFill>
              </a:rPr>
              <a:t>ou insuficientes.</a:t>
            </a:r>
          </a:p>
          <a:p>
            <a:endParaRPr lang="pt-BR" sz="1900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19838" y="4002729"/>
            <a:ext cx="4053087" cy="246220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>
              <a:defRPr sz="1900" b="1"/>
            </a:lvl1pPr>
          </a:lstStyle>
          <a:p>
            <a:r>
              <a:rPr lang="pt-BR" dirty="0" smtClean="0"/>
              <a:t>Embora responsável </a:t>
            </a:r>
            <a:r>
              <a:rPr lang="pt-BR" dirty="0"/>
              <a:t>pela coordenação da alta complexidade e da </a:t>
            </a:r>
            <a:r>
              <a:rPr lang="pt-BR" dirty="0" smtClean="0"/>
              <a:t>vigilância, o </a:t>
            </a:r>
            <a:r>
              <a:rPr lang="pt-BR" dirty="0"/>
              <a:t>Ministério da Saúde não </a:t>
            </a:r>
            <a:r>
              <a:rPr lang="pt-BR" dirty="0" smtClean="0"/>
              <a:t>tem participado do </a:t>
            </a:r>
            <a:r>
              <a:rPr lang="pt-BR" dirty="0"/>
              <a:t>processo de </a:t>
            </a:r>
            <a:r>
              <a:rPr lang="pt-BR" dirty="0" smtClean="0"/>
              <a:t>planejamento regional, conforme previsto na legislação.</a:t>
            </a:r>
            <a:endParaRPr lang="pt-BR" dirty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285748" y="4002729"/>
            <a:ext cx="3741821" cy="18774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>
              <a:defRPr sz="1900" b="1"/>
            </a:lvl1pPr>
          </a:lstStyle>
          <a:p>
            <a:r>
              <a:rPr lang="pt-BR" dirty="0" smtClean="0"/>
              <a:t>A maior parte das atuais </a:t>
            </a:r>
            <a:r>
              <a:rPr lang="pt-BR" dirty="0"/>
              <a:t>regiões de </a:t>
            </a:r>
            <a:r>
              <a:rPr lang="pt-BR" dirty="0" smtClean="0"/>
              <a:t>saúde não </a:t>
            </a:r>
            <a:r>
              <a:rPr lang="pt-BR" dirty="0"/>
              <a:t>possui condições para </a:t>
            </a:r>
            <a:r>
              <a:rPr lang="pt-BR" dirty="0" smtClean="0"/>
              <a:t>organizar as </a:t>
            </a:r>
            <a:r>
              <a:rPr lang="pt-BR" dirty="0"/>
              <a:t>ações e serviços de saúde integrados na Rede de Atenção à Saúde (RAS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85741" y="3274090"/>
            <a:ext cx="11521280" cy="58477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1B4945"/>
                </a:solidFill>
              </a:rPr>
              <a:t>AVALIAÇÕES INTERNAS REALIZADAS EM 2017</a:t>
            </a:r>
            <a:endParaRPr lang="pt-BR" sz="2400" b="1" dirty="0">
              <a:solidFill>
                <a:srgbClr val="1B4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ky Blue Dark">
      <a:dk1>
        <a:srgbClr val="F9F9F9"/>
      </a:dk1>
      <a:lt1>
        <a:srgbClr val="1A242E"/>
      </a:lt1>
      <a:dk2>
        <a:srgbClr val="E7E6E6"/>
      </a:dk2>
      <a:lt2>
        <a:srgbClr val="2C3E50"/>
      </a:lt2>
      <a:accent1>
        <a:srgbClr val="0288D1"/>
      </a:accent1>
      <a:accent2>
        <a:srgbClr val="0277BD"/>
      </a:accent2>
      <a:accent3>
        <a:srgbClr val="4B5554"/>
      </a:accent3>
      <a:accent4>
        <a:srgbClr val="29B6F6"/>
      </a:accent4>
      <a:accent5>
        <a:srgbClr val="03A9F4"/>
      </a:accent5>
      <a:accent6>
        <a:srgbClr val="039BE5"/>
      </a:accent6>
      <a:hlink>
        <a:srgbClr val="0563C1"/>
      </a:hlink>
      <a:folHlink>
        <a:srgbClr val="954F72"/>
      </a:folHlink>
    </a:clrScheme>
    <a:fontScheme name="Custom 3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Dark">
      <a:dk1>
        <a:srgbClr val="E8ECEB"/>
      </a:dk1>
      <a:lt1>
        <a:srgbClr val="2C2E3D"/>
      </a:lt1>
      <a:dk2>
        <a:srgbClr val="99A6AF"/>
      </a:dk2>
      <a:lt2>
        <a:srgbClr val="393D50"/>
      </a:lt2>
      <a:accent1>
        <a:srgbClr val="2C778A"/>
      </a:accent1>
      <a:accent2>
        <a:srgbClr val="FB7B5B"/>
      </a:accent2>
      <a:accent3>
        <a:srgbClr val="4B5554"/>
      </a:accent3>
      <a:accent4>
        <a:srgbClr val="85C6D4"/>
      </a:accent4>
      <a:accent5>
        <a:srgbClr val="8FCAA9"/>
      </a:accent5>
      <a:accent6>
        <a:srgbClr val="F6C66B"/>
      </a:accent6>
      <a:hlink>
        <a:srgbClr val="0563C1"/>
      </a:hlink>
      <a:folHlink>
        <a:srgbClr val="954F72"/>
      </a:folHlink>
    </a:clrScheme>
    <a:fontScheme name="Custom 3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Sky Blue Dark">
      <a:dk1>
        <a:srgbClr val="F9F9F9"/>
      </a:dk1>
      <a:lt1>
        <a:srgbClr val="1A242E"/>
      </a:lt1>
      <a:dk2>
        <a:srgbClr val="E7E6E6"/>
      </a:dk2>
      <a:lt2>
        <a:srgbClr val="2C3E50"/>
      </a:lt2>
      <a:accent1>
        <a:srgbClr val="0288D1"/>
      </a:accent1>
      <a:accent2>
        <a:srgbClr val="0277BD"/>
      </a:accent2>
      <a:accent3>
        <a:srgbClr val="4B5554"/>
      </a:accent3>
      <a:accent4>
        <a:srgbClr val="29B6F6"/>
      </a:accent4>
      <a:accent5>
        <a:srgbClr val="03A9F4"/>
      </a:accent5>
      <a:accent6>
        <a:srgbClr val="039BE5"/>
      </a:accent6>
      <a:hlink>
        <a:srgbClr val="0563C1"/>
      </a:hlink>
      <a:folHlink>
        <a:srgbClr val="954F72"/>
      </a:folHlink>
    </a:clrScheme>
    <a:fontScheme name="Custom 3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8399</TotalTime>
  <Words>2038</Words>
  <Application>Microsoft Office PowerPoint</Application>
  <PresentationFormat>Widescreen</PresentationFormat>
  <Paragraphs>128</Paragraphs>
  <Slides>19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19</vt:i4>
      </vt:variant>
    </vt:vector>
  </HeadingPairs>
  <TitlesOfParts>
    <vt:vector size="33" baseType="lpstr">
      <vt:lpstr>MS PGothic</vt:lpstr>
      <vt:lpstr>Arial</vt:lpstr>
      <vt:lpstr>Calibri</vt:lpstr>
      <vt:lpstr>Courier New</vt:lpstr>
      <vt:lpstr>Droid Serif</vt:lpstr>
      <vt:lpstr>Montserrat</vt:lpstr>
      <vt:lpstr>Montserrat Semi Bold</vt:lpstr>
      <vt:lpstr>Open Sans</vt:lpstr>
      <vt:lpstr>Open Sans Light</vt:lpstr>
      <vt:lpstr>Tahoma</vt:lpstr>
      <vt:lpstr>Wingdings</vt:lpstr>
      <vt:lpstr>Office Theme</vt:lpstr>
      <vt:lpstr>Custom Design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REGIÕES INTERESTADUAIS RECONHECIDAS</vt:lpstr>
      <vt:lpstr>REGIÕES DE SAÚDE COM RELAÇÕES INTERESTADUAIS IDENTIFICADAS</vt:lpstr>
      <vt:lpstr>EXEMPLO: O CASO DO AMAZONAS E A RELAÇÃO COM RIO BRANCO (AC)</vt:lpstr>
      <vt:lpstr>SÍNTESE - ESTUDO INICIAL REALIZADO PELO MINISTÉRIO DA SAÚDE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</dc:creator>
  <cp:lastModifiedBy>CONSELHEIROS NACIONAIS DE SAUDE - TITULAR</cp:lastModifiedBy>
  <cp:revision>313</cp:revision>
  <cp:lastPrinted>2017-12-28T17:15:55Z</cp:lastPrinted>
  <dcterms:created xsi:type="dcterms:W3CDTF">2016-11-04T05:31:34Z</dcterms:created>
  <dcterms:modified xsi:type="dcterms:W3CDTF">2018-04-19T15:26:05Z</dcterms:modified>
</cp:coreProperties>
</file>